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0"/>
  </p:notesMasterIdLst>
  <p:sldIdLst>
    <p:sldId id="306" r:id="rId2"/>
    <p:sldId id="308" r:id="rId3"/>
    <p:sldId id="333" r:id="rId4"/>
    <p:sldId id="334" r:id="rId5"/>
    <p:sldId id="335" r:id="rId6"/>
    <p:sldId id="336" r:id="rId7"/>
    <p:sldId id="332" r:id="rId8"/>
    <p:sldId id="393" r:id="rId9"/>
    <p:sldId id="311" r:id="rId10"/>
    <p:sldId id="312" r:id="rId11"/>
    <p:sldId id="351" r:id="rId12"/>
    <p:sldId id="353" r:id="rId13"/>
    <p:sldId id="354" r:id="rId14"/>
    <p:sldId id="355" r:id="rId15"/>
    <p:sldId id="356" r:id="rId16"/>
    <p:sldId id="357" r:id="rId17"/>
    <p:sldId id="358" r:id="rId18"/>
    <p:sldId id="364" r:id="rId19"/>
    <p:sldId id="359" r:id="rId20"/>
    <p:sldId id="360" r:id="rId21"/>
    <p:sldId id="365" r:id="rId22"/>
    <p:sldId id="361" r:id="rId23"/>
    <p:sldId id="366" r:id="rId24"/>
    <p:sldId id="367" r:id="rId25"/>
    <p:sldId id="382" r:id="rId26"/>
    <p:sldId id="371" r:id="rId27"/>
    <p:sldId id="372" r:id="rId28"/>
    <p:sldId id="383" r:id="rId29"/>
    <p:sldId id="384" r:id="rId30"/>
    <p:sldId id="385" r:id="rId31"/>
    <p:sldId id="373" r:id="rId32"/>
    <p:sldId id="386" r:id="rId33"/>
    <p:sldId id="403" r:id="rId34"/>
    <p:sldId id="404" r:id="rId35"/>
    <p:sldId id="381" r:id="rId36"/>
    <p:sldId id="380" r:id="rId37"/>
    <p:sldId id="387" r:id="rId38"/>
    <p:sldId id="416" r:id="rId39"/>
    <p:sldId id="402" r:id="rId40"/>
    <p:sldId id="396" r:id="rId41"/>
    <p:sldId id="398" r:id="rId42"/>
    <p:sldId id="400" r:id="rId43"/>
    <p:sldId id="397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9" r:id="rId55"/>
    <p:sldId id="422" r:id="rId56"/>
    <p:sldId id="423" r:id="rId57"/>
    <p:sldId id="420" r:id="rId58"/>
    <p:sldId id="421" r:id="rId5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>
        <p:scale>
          <a:sx n="70" d="100"/>
          <a:sy n="70" d="100"/>
        </p:scale>
        <p:origin x="-4560" y="-2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27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28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31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32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6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jpe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9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4.jpeg"/><Relationship Id="rId11" Type="http://schemas.openxmlformats.org/officeDocument/2006/relationships/image" Target="../media/image51.jpeg"/><Relationship Id="rId5" Type="http://schemas.openxmlformats.org/officeDocument/2006/relationships/image" Target="../media/image53.jpeg"/><Relationship Id="rId10" Type="http://schemas.openxmlformats.org/officeDocument/2006/relationships/image" Target="../media/image50.jpe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9.wmf"/><Relationship Id="rId3" Type="http://schemas.openxmlformats.org/officeDocument/2006/relationships/image" Target="../media/image53.jpeg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56.wmf"/><Relationship Id="rId12" Type="http://schemas.openxmlformats.org/officeDocument/2006/relationships/image" Target="../media/image51.jpeg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5.jpeg"/><Relationship Id="rId24" Type="http://schemas.openxmlformats.org/officeDocument/2006/relationships/image" Target="../media/image62.wmf"/><Relationship Id="rId5" Type="http://schemas.openxmlformats.org/officeDocument/2006/relationships/image" Target="../media/image50.jpeg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10" Type="http://schemas.openxmlformats.org/officeDocument/2006/relationships/image" Target="../media/image54.jpeg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0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 </a:t>
            </a:r>
            <a:br>
              <a:rPr lang="cs-CZ" b="1" dirty="0" smtClean="0"/>
            </a:br>
            <a:r>
              <a:rPr lang="cs-CZ" b="1" dirty="0" smtClean="0"/>
              <a:t>Zobrazovací rovnice a její řešení</a:t>
            </a:r>
            <a:r>
              <a:rPr lang="en-US" b="1" dirty="0" smtClean="0"/>
              <a:t>:  Path tracing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rovnice </a:t>
            </a:r>
            <a:r>
              <a:rPr lang="cs-CZ" dirty="0" smtClean="0"/>
              <a:t>– směry </a:t>
            </a:r>
            <a:r>
              <a:rPr lang="cs-CZ" dirty="0"/>
              <a:t>vs plochy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Úhlová forma: </a:t>
            </a:r>
            <a:r>
              <a:rPr lang="cs-CZ" dirty="0" smtClean="0"/>
              <a:t>integrál </a:t>
            </a:r>
            <a:r>
              <a:rPr lang="cs-CZ" dirty="0"/>
              <a:t>přes </a:t>
            </a:r>
            <a:r>
              <a:rPr lang="cs-CZ" dirty="0" smtClean="0"/>
              <a:t>směry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Substituce: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/>
        </p:nvGraphicFramePr>
        <p:xfrm>
          <a:off x="3275856" y="5085184"/>
          <a:ext cx="21050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5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085184"/>
                        <a:ext cx="21050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584200" y="2373313"/>
          <a:ext cx="8066088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6" name="Rovnice" r:id="rId5" imgW="3505200" imgH="635000" progId="Equation.3">
                  <p:embed/>
                </p:oleObj>
              </mc:Choice>
              <mc:Fallback>
                <p:oleObj name="Rovnice" r:id="rId5" imgW="3505200" imgH="635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373313"/>
                        <a:ext cx="8066088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 descr="da_to_dom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rovnice </a:t>
            </a:r>
            <a:r>
              <a:rPr lang="cs-CZ" dirty="0" smtClean="0"/>
              <a:t>– úhly </a:t>
            </a:r>
            <a:r>
              <a:rPr lang="cs-CZ" dirty="0" err="1"/>
              <a:t>vs</a:t>
            </a:r>
            <a:r>
              <a:rPr lang="cs-CZ" dirty="0"/>
              <a:t> plochy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Plošná forma: </a:t>
            </a:r>
            <a:r>
              <a:rPr lang="cs-CZ" dirty="0" smtClean="0"/>
              <a:t>integrál přes plochy scény</a:t>
            </a:r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65125" y="2349500"/>
          <a:ext cx="847407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3" name="Rovnice" r:id="rId3" imgW="3683000" imgH="635000" progId="Equation.3">
                  <p:embed/>
                </p:oleObj>
              </mc:Choice>
              <mc:Fallback>
                <p:oleObj name="Rovnice" r:id="rId3" imgW="3683000" imgH="635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49500"/>
                        <a:ext cx="8474075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05831" y="5100638"/>
          <a:ext cx="32623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4" name="Rovnice" r:id="rId5" imgW="1624895" imgH="495085" progId="Equation.3">
                  <p:embed/>
                </p:oleObj>
              </mc:Choice>
              <mc:Fallback>
                <p:oleObj name="Rovnice" r:id="rId5" imgW="1624895" imgH="495085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31" y="5100638"/>
                        <a:ext cx="3262313" cy="992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606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viditelnost</a:t>
            </a:r>
            <a:r>
              <a:rPr lang="en-US" sz="2400" b="1" dirty="0">
                <a:latin typeface="+mj-lt"/>
              </a:rPr>
              <a:t/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1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b="1" dirty="0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viditeln</a:t>
            </a:r>
            <a:r>
              <a:rPr lang="cs-CZ" sz="2400" dirty="0">
                <a:latin typeface="+mj-lt"/>
              </a:rPr>
              <a:t>é z </a:t>
            </a:r>
            <a:r>
              <a:rPr lang="cs-CZ" sz="2400" b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/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</a:t>
            </a:r>
            <a:r>
              <a:rPr lang="cs-CZ" sz="2400" dirty="0" smtClean="0">
                <a:latin typeface="+mj-lt"/>
              </a:rPr>
              <a:t>… jinak</a:t>
            </a:r>
            <a:endParaRPr lang="en-US" sz="2400" dirty="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71800" y="4525044"/>
            <a:ext cx="2880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geometrický </a:t>
            </a:r>
            <a:r>
              <a:rPr lang="cs-CZ" sz="2400" b="1" dirty="0">
                <a:latin typeface="+mj-lt"/>
              </a:rPr>
              <a:t>člen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276872"/>
            <a:ext cx="871296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30680"/>
            <a:ext cx="9744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5496" y="4221088"/>
            <a:ext cx="1954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latin typeface="+mj-lt"/>
              </a:rPr>
              <a:t>povrch scény</a:t>
            </a:r>
            <a:endParaRPr lang="en-US" sz="2400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29686" y="3429000"/>
            <a:ext cx="33460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212259" y="3429000"/>
            <a:ext cx="1033251" cy="10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7784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8184" y="4293096"/>
            <a:ext cx="2736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 přes směry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Sčítání příspěvků světla do bodu ze všech směrů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Pro každý směr najdu nejbližší plochu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Implementace ve stochastickém sledování paprsku: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Pro dané místo </a:t>
            </a:r>
            <a:r>
              <a:rPr lang="cs-CZ" b="1" dirty="0" smtClean="0"/>
              <a:t>x</a:t>
            </a:r>
            <a:r>
              <a:rPr lang="cs-CZ" dirty="0" smtClean="0"/>
              <a:t>, generuj náhodné směry, pro každý najdi nejbližší průsečík, v něm spočítej odchozí radianci. To vše sečti přes všechny vygenerované náhodné směry.</a:t>
            </a:r>
          </a:p>
          <a:p>
            <a:endParaRPr lang="cs-CZ" dirty="0" smtClean="0"/>
          </a:p>
          <a:p>
            <a:r>
              <a:rPr lang="cs-CZ" dirty="0" smtClean="0"/>
              <a:t>Typické použití: výpočet </a:t>
            </a:r>
            <a:r>
              <a:rPr lang="cs-CZ" b="1" dirty="0" smtClean="0"/>
              <a:t>nepřímého osvětlení</a:t>
            </a:r>
            <a:r>
              <a:rPr lang="cs-CZ" dirty="0" smtClean="0"/>
              <a:t> v bodě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 přes plochy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Sčítání příspěvků světla do bodu z ploch scény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Příspěvek započítán pouze pokud je plocha viditelná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Implementace ve stochastickém sledování paprsku: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Generuj náhodně místa </a:t>
            </a:r>
            <a:r>
              <a:rPr lang="cs-CZ" b="1" dirty="0" smtClean="0"/>
              <a:t>y</a:t>
            </a:r>
            <a:r>
              <a:rPr lang="cs-CZ" dirty="0" smtClean="0"/>
              <a:t> na geometrii. Pro každé otestuj viditelnost mezi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err="1" smtClean="0"/>
              <a:t>y</a:t>
            </a:r>
            <a:r>
              <a:rPr lang="cs-CZ" dirty="0" smtClean="0"/>
              <a:t>. Pokud viditelné, přičti k osvětlení v </a:t>
            </a:r>
            <a:r>
              <a:rPr lang="cs-CZ" b="1" dirty="0" smtClean="0"/>
              <a:t>x</a:t>
            </a:r>
            <a:r>
              <a:rPr lang="cs-CZ" dirty="0" smtClean="0"/>
              <a:t> odchozí radianci z </a:t>
            </a:r>
            <a:r>
              <a:rPr lang="cs-CZ" b="1" dirty="0" smtClean="0"/>
              <a:t>y</a:t>
            </a:r>
            <a:r>
              <a:rPr lang="cs-CZ" dirty="0" smtClean="0"/>
              <a:t> váženou geometrickým faktorem.</a:t>
            </a:r>
          </a:p>
          <a:p>
            <a:endParaRPr lang="cs-CZ" dirty="0" smtClean="0"/>
          </a:p>
          <a:p>
            <a:r>
              <a:rPr lang="cs-CZ" dirty="0" smtClean="0"/>
              <a:t>Typické použití: výpočet </a:t>
            </a:r>
            <a:r>
              <a:rPr lang="cs-CZ" b="1" dirty="0" smtClean="0"/>
              <a:t>přímého osvětlení</a:t>
            </a:r>
            <a:r>
              <a:rPr lang="cs-CZ" dirty="0" smtClean="0"/>
              <a:t> v bodě (plošné zdroje světla)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Lokální osvětlení</a:t>
            </a:r>
            <a:r>
              <a:rPr lang="cs-CZ" dirty="0" smtClean="0"/>
              <a:t> (</a:t>
            </a:r>
            <a:r>
              <a:rPr lang="cs-CZ" dirty="0" err="1" smtClean="0"/>
              <a:t>OpenGL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výpočet integrálu odrazu pro bodové zdroje světla</a:t>
            </a:r>
          </a:p>
          <a:p>
            <a:pPr lvl="1"/>
            <a:r>
              <a:rPr lang="cs-CZ" dirty="0" smtClean="0"/>
              <a:t>bodové zdroje: integrál </a:t>
            </a:r>
            <a:r>
              <a:rPr lang="en-US" dirty="0" smtClean="0"/>
              <a:t>-&gt; </a:t>
            </a:r>
            <a:r>
              <a:rPr lang="cs-CZ" dirty="0" smtClean="0"/>
              <a:t>suma</a:t>
            </a:r>
          </a:p>
          <a:p>
            <a:pPr lvl="1"/>
            <a:r>
              <a:rPr lang="cs-CZ" dirty="0" smtClean="0"/>
              <a:t>Neposkytuje ustálenou radianci, není řešením ZR</a:t>
            </a:r>
          </a:p>
          <a:p>
            <a:endParaRPr lang="en-US" b="1" dirty="0" smtClean="0"/>
          </a:p>
          <a:p>
            <a:r>
              <a:rPr lang="cs-CZ" b="1" dirty="0" smtClean="0"/>
              <a:t>Metoda konečných prvků</a:t>
            </a:r>
            <a:r>
              <a:rPr lang="cs-CZ" dirty="0" smtClean="0"/>
              <a:t> (radiační metoda, </a:t>
            </a:r>
            <a:r>
              <a:rPr lang="cs-CZ" dirty="0" err="1" smtClean="0"/>
              <a:t>radiozita</a:t>
            </a:r>
            <a:r>
              <a:rPr lang="cs-CZ" dirty="0" smtClean="0"/>
              <a:t>), </a:t>
            </a:r>
            <a:r>
              <a:rPr lang="en-US" dirty="0" smtClean="0"/>
              <a:t>[</a:t>
            </a:r>
            <a:r>
              <a:rPr lang="cs-CZ" dirty="0" smtClean="0"/>
              <a:t>Goral, ’84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diskretizace plochy scény (konečné prvky)</a:t>
            </a:r>
          </a:p>
          <a:p>
            <a:pPr lvl="1"/>
            <a:r>
              <a:rPr lang="cs-CZ" dirty="0" smtClean="0"/>
              <a:t>zanedbává směrovost odrazu</a:t>
            </a:r>
          </a:p>
          <a:p>
            <a:pPr lvl="1"/>
            <a:r>
              <a:rPr lang="cs-CZ" dirty="0" smtClean="0"/>
              <a:t>nezobrazuje lesklé odrazy světla</a:t>
            </a:r>
            <a:endParaRPr lang="cs-CZ" dirty="0" smtClean="0">
              <a:latin typeface="Times New Roman CE" charset="-18"/>
            </a:endParaRPr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Sledování paprsku (r</a:t>
            </a:r>
            <a:r>
              <a:rPr lang="en-US" b="1" dirty="0" smtClean="0"/>
              <a:t>ay tracing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Whitted</a:t>
            </a:r>
            <a:r>
              <a:rPr lang="cs-CZ" dirty="0" smtClean="0"/>
              <a:t>, ’80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pouze přímé osvětlení na lesklých a difúzní plochách a nepřímé osvětlení pouze na ideálně zrcadlových plochách (odraz, lom)</a:t>
            </a:r>
          </a:p>
          <a:p>
            <a:pPr lvl="1"/>
            <a:r>
              <a:rPr lang="cs-CZ" dirty="0" smtClean="0"/>
              <a:t>nepostihuje nepřímé osvětlení na difúzních a lesklých plochách, měkké stíny, …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Distribuované sledování paprsku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Cook</a:t>
            </a:r>
            <a:r>
              <a:rPr lang="cs-CZ" dirty="0" smtClean="0"/>
              <a:t>, ’8</a:t>
            </a:r>
            <a:r>
              <a:rPr lang="en-US" dirty="0" smtClean="0"/>
              <a:t>4]</a:t>
            </a:r>
            <a:endParaRPr lang="cs-CZ" dirty="0" smtClean="0"/>
          </a:p>
          <a:p>
            <a:pPr lvl="1"/>
            <a:r>
              <a:rPr lang="cs-CZ" dirty="0" smtClean="0"/>
              <a:t>odhad lokálního integrálu metodou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/>
            <a:r>
              <a:rPr lang="cs-CZ" dirty="0" smtClean="0"/>
              <a:t>počítá měkké odrazy, stíny, hloubku ostrosti, ..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Sledování cest</a:t>
            </a:r>
            <a:r>
              <a:rPr lang="en-US" b="1" dirty="0" smtClean="0"/>
              <a:t> (Path tracing)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Kajiya</a:t>
            </a:r>
            <a:r>
              <a:rPr lang="cs-CZ" dirty="0" smtClean="0"/>
              <a:t>, ’86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řešení zobrazovací rovnice metodou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/>
            <a:r>
              <a:rPr lang="cs-CZ" dirty="0" smtClean="0"/>
              <a:t>výpočet náhodné cesty (“náhodné procházky”)</a:t>
            </a:r>
          </a:p>
          <a:p>
            <a:pPr lvl="1"/>
            <a:r>
              <a:rPr lang="cs-CZ" dirty="0" smtClean="0"/>
              <a:t>postihuje nepřímé osvětlení vyšších řádů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Od zobrazovací rovnice k </a:t>
            </a:r>
            <a:r>
              <a:rPr lang="cs-CZ" b="1" dirty="0" smtClean="0"/>
              <a:t>radiační metodě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 zobrazovací rovnice k radiozitě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Formulace ZR pomocí integrálu přes plochy: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Radiozita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 smtClean="0"/>
              <a:t>předpoklady</a:t>
            </a:r>
          </a:p>
          <a:p>
            <a:pPr lvl="1"/>
            <a:r>
              <a:rPr lang="cs-CZ" dirty="0" smtClean="0"/>
              <a:t>Pouze </a:t>
            </a:r>
            <a:r>
              <a:rPr lang="cs-CZ" dirty="0"/>
              <a:t>difúzní </a:t>
            </a:r>
            <a:r>
              <a:rPr lang="cs-CZ" dirty="0" smtClean="0"/>
              <a:t>plochy (BRDF </a:t>
            </a:r>
            <a:r>
              <a:rPr lang="cs-CZ" dirty="0"/>
              <a:t>konstantní v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a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Elementy plochy mají konstantní </a:t>
            </a:r>
            <a:r>
              <a:rPr lang="cs-CZ" dirty="0" err="1" smtClean="0"/>
              <a:t>radiozitu</a:t>
            </a:r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107504" y="2381250"/>
          <a:ext cx="89185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7" name="Rovnice" r:id="rId3" imgW="4051300" imgH="533400" progId="Equation.3">
                  <p:embed/>
                </p:oleObj>
              </mc:Choice>
              <mc:Fallback>
                <p:oleObj name="Rovnice" r:id="rId3" imgW="4051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381250"/>
                        <a:ext cx="8918575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zobrazovací rovnice k </a:t>
            </a:r>
            <a:r>
              <a:rPr lang="cs-CZ" dirty="0" err="1"/>
              <a:t>radiozitě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Pouze </a:t>
            </a:r>
            <a:r>
              <a:rPr lang="cs-CZ" dirty="0"/>
              <a:t>difúzní </a:t>
            </a:r>
            <a:r>
              <a:rPr lang="cs-CZ" dirty="0" smtClean="0"/>
              <a:t>plochy</a:t>
            </a:r>
          </a:p>
          <a:p>
            <a:pPr lvl="1"/>
            <a:r>
              <a:rPr lang="cs-CZ" dirty="0" smtClean="0"/>
              <a:t>BRDF </a:t>
            </a:r>
            <a:r>
              <a:rPr lang="cs-CZ" dirty="0"/>
              <a:t>konstantní v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a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Odchozí </a:t>
            </a:r>
            <a:r>
              <a:rPr lang="cs-CZ" dirty="0"/>
              <a:t>radiance je nezávislá na </a:t>
            </a:r>
            <a:r>
              <a:rPr lang="cs-CZ" dirty="0">
                <a:latin typeface="Symbol" pitchFamily="18" charset="2"/>
              </a:rPr>
              <a:t>w </a:t>
            </a:r>
            <a:r>
              <a:rPr lang="cs-CZ" dirty="0"/>
              <a:t>a je rovna </a:t>
            </a:r>
            <a:r>
              <a:rPr lang="cs-CZ" dirty="0" err="1"/>
              <a:t>radiozitě</a:t>
            </a:r>
            <a:r>
              <a:rPr lang="cs-CZ" dirty="0"/>
              <a:t> B děleno </a:t>
            </a:r>
            <a:r>
              <a:rPr lang="cs-CZ" dirty="0">
                <a:latin typeface="Symbol" pitchFamily="18" charset="2"/>
              </a:rPr>
              <a:t>p</a:t>
            </a: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148084" y="2636838"/>
          <a:ext cx="88884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8" name="Rovnice" r:id="rId3" imgW="4025900" imgH="431800" progId="Equation.3">
                  <p:embed/>
                </p:oleObj>
              </mc:Choice>
              <mc:Fallback>
                <p:oleObj name="Rovnice" r:id="rId3" imgW="40259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84" y="2636838"/>
                        <a:ext cx="8888412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8650" y="4879975"/>
            <a:ext cx="7388225" cy="1587500"/>
            <a:chOff x="628650" y="4879975"/>
            <a:chExt cx="7388225" cy="1587500"/>
          </a:xfrm>
        </p:grpSpPr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628650" y="4879975"/>
            <a:ext cx="73882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09" name="Rovnice" r:id="rId5" imgW="3352800" imgH="431800" progId="Equation.3">
                    <p:embed/>
                  </p:oleObj>
                </mc:Choice>
                <mc:Fallback>
                  <p:oleObj name="Rovnice" r:id="rId5" imgW="3352800" imgH="431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4879975"/>
                          <a:ext cx="7388225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3" name="Object 7"/>
            <p:cNvGraphicFramePr>
              <a:graphicFrameLocks noChangeAspect="1"/>
            </p:cNvGraphicFramePr>
            <p:nvPr/>
          </p:nvGraphicFramePr>
          <p:xfrm>
            <a:off x="5195540" y="6021388"/>
            <a:ext cx="15367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10" name="Rovnice" r:id="rId7" imgW="698197" imgH="203112" progId="Equation.3">
                    <p:embed/>
                  </p:oleObj>
                </mc:Choice>
                <mc:Fallback>
                  <p:oleObj name="Rovnice" r:id="rId7" imgW="698197" imgH="203112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540" y="6021388"/>
                          <a:ext cx="1536700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949059" y="4662042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odrazu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r>
              <a:rPr lang="cs-CZ" dirty="0" smtClean="0"/>
              <a:t>„Sečtení“ (integrál) příspěvků </a:t>
            </a:r>
            <a:r>
              <a:rPr lang="cs-CZ" dirty="0" err="1" smtClean="0"/>
              <a:t>d</a:t>
            </a:r>
            <a:r>
              <a:rPr lang="cs-CZ" i="1" dirty="0" err="1" smtClean="0"/>
              <a:t>L</a:t>
            </a:r>
            <a:r>
              <a:rPr lang="en-US" baseline="-25000" dirty="0" smtClean="0"/>
              <a:t>r</a:t>
            </a:r>
            <a:r>
              <a:rPr lang="cs-CZ" dirty="0" smtClean="0"/>
              <a:t> přes celou hemisféru: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163638" y="2420888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Rovnice" r:id="rId4" imgW="3035300" imgH="393700" progId="Equation.3">
                  <p:embed/>
                </p:oleObj>
              </mc:Choice>
              <mc:Fallback>
                <p:oleObj name="Rovnice" r:id="rId4" imgW="30353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420888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6591" y="3356992"/>
            <a:ext cx="5927724" cy="3025775"/>
            <a:chOff x="759" y="1258"/>
            <a:chExt cx="3734" cy="1906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 smtClean="0">
                  <a:latin typeface="+mj-lt"/>
                </a:rPr>
                <a:t>d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9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b="1" dirty="0" smtClean="0">
                  <a:latin typeface="+mn-lt"/>
                </a:rPr>
                <a:t>x</a:t>
              </a:r>
              <a:r>
                <a:rPr lang="cs-CZ" sz="2800" dirty="0" smtClean="0">
                  <a:latin typeface="+mn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 smtClean="0">
                  <a:latin typeface="+mj-lt"/>
                </a:rPr>
                <a:t>n</a:t>
              </a:r>
              <a:endParaRPr lang="cs-CZ" sz="2800" b="1" dirty="0">
                <a:latin typeface="+mj-lt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3579" y="1338"/>
              <a:ext cx="9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smtClean="0">
                  <a:latin typeface="+mj-lt"/>
                </a:rPr>
                <a:t>L</a:t>
              </a:r>
              <a:r>
                <a:rPr lang="cs-CZ" sz="2800" baseline="-25000" dirty="0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(</a:t>
              </a:r>
              <a:r>
                <a:rPr lang="cs-CZ" sz="2800" b="1" dirty="0" smtClean="0">
                  <a:latin typeface="+mj-lt"/>
                </a:rPr>
                <a:t>x</a:t>
              </a:r>
              <a:r>
                <a:rPr lang="cs-CZ" sz="2800" dirty="0" smtClean="0">
                  <a:latin typeface="+mj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)</a:t>
              </a:r>
              <a:endParaRPr lang="cs-CZ" sz="2800" dirty="0">
                <a:latin typeface="+mj-lt"/>
              </a:endParaRPr>
            </a:p>
          </p:txBody>
        </p:sp>
        <p:sp>
          <p:nvSpPr>
            <p:cNvPr id="7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7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948090" y="5620772"/>
            <a:ext cx="15356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 err="1" smtClean="0">
                <a:latin typeface="+mn-lt"/>
              </a:rPr>
              <a:t>L</a:t>
            </a:r>
            <a:r>
              <a:rPr lang="cs-CZ" sz="2800" baseline="-25000" dirty="0" err="1" smtClean="0">
                <a:latin typeface="+mn-lt"/>
              </a:rPr>
              <a:t>r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b="1" dirty="0" smtClean="0">
                <a:latin typeface="+mn-lt"/>
              </a:rPr>
              <a:t>x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Symbol" pitchFamily="18" charset="2"/>
              </a:rPr>
              <a:t>w</a:t>
            </a:r>
            <a:r>
              <a:rPr lang="cs-CZ" sz="2800" baseline="-25000" dirty="0" err="1" smtClean="0">
                <a:latin typeface="+mn-lt"/>
              </a:rPr>
              <a:t>o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grpSp>
        <p:nvGrpSpPr>
          <p:cNvPr id="3" name="Group 118"/>
          <p:cNvGrpSpPr/>
          <p:nvPr/>
        </p:nvGrpSpPr>
        <p:grpSpPr>
          <a:xfrm>
            <a:off x="4355976" y="3717032"/>
            <a:ext cx="4770581" cy="2807151"/>
            <a:chOff x="4355976" y="3717032"/>
            <a:chExt cx="4770581" cy="2807151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5580112" y="4653136"/>
            <a:ext cx="3036888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25" name="Rovnice" r:id="rId6" imgW="1320800" imgH="457200" progId="Equation.3">
                    <p:embed/>
                  </p:oleObj>
                </mc:Choice>
                <mc:Fallback>
                  <p:oleObj name="Rovnice" r:id="rId6" imgW="1320800" imgH="457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4653136"/>
                          <a:ext cx="3036888" cy="10477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92"/>
            <p:cNvGrpSpPr/>
            <p:nvPr/>
          </p:nvGrpSpPr>
          <p:grpSpPr>
            <a:xfrm>
              <a:off x="4355976" y="5229200"/>
              <a:ext cx="2710999" cy="1294983"/>
              <a:chOff x="4932040" y="5157192"/>
              <a:chExt cx="2710999" cy="1294983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156176" y="5157192"/>
                <a:ext cx="216024" cy="792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4932040" y="6021288"/>
                <a:ext cx="27109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celková odchozí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067112" y="6412860"/>
                <a:ext cx="23762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/>
            <p:nvPr/>
          </p:nvGrpSpPr>
          <p:grpSpPr>
            <a:xfrm>
              <a:off x="6948264" y="3717032"/>
              <a:ext cx="2056973" cy="1080120"/>
              <a:chOff x="5148064" y="5949280"/>
              <a:chExt cx="2056973" cy="108012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>
                <a:off x="5652120" y="6381328"/>
                <a:ext cx="36004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5148064" y="5949280"/>
                <a:ext cx="20569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emitovaná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220072" y="6309320"/>
                <a:ext cx="187220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7"/>
            <p:cNvGrpSpPr/>
            <p:nvPr/>
          </p:nvGrpSpPr>
          <p:grpSpPr>
            <a:xfrm>
              <a:off x="7236296" y="5589240"/>
              <a:ext cx="1890261" cy="934943"/>
              <a:chOff x="5148064" y="5445224"/>
              <a:chExt cx="1890261" cy="93494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5364088" y="5445224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148064" y="5949280"/>
                <a:ext cx="18902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odražená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197484" y="6325086"/>
                <a:ext cx="17636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Zástupný symbol pro číslo snímk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" name="Zástupný symbol pro zápatí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zobrazovací rovnice k </a:t>
            </a:r>
            <a:r>
              <a:rPr lang="cs-CZ" dirty="0" err="1" smtClean="0"/>
              <a:t>radiozitě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Konstantní </a:t>
            </a:r>
            <a:r>
              <a:rPr lang="cs-CZ" dirty="0" err="1"/>
              <a:t>radiozita</a:t>
            </a:r>
            <a:r>
              <a:rPr lang="cs-CZ" dirty="0"/>
              <a:t>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cs-CZ" b="1" dirty="0" smtClean="0"/>
              <a:t>přispívajících</a:t>
            </a:r>
            <a:r>
              <a:rPr lang="cs-CZ" dirty="0" smtClean="0"/>
              <a:t> </a:t>
            </a:r>
            <a:r>
              <a:rPr lang="cs-CZ" dirty="0"/>
              <a:t>plošných elementů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92175" y="2565400"/>
          <a:ext cx="68405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5" name="Rovnice" r:id="rId3" imgW="2971800" imgH="558800" progId="Equation.3">
                  <p:embed/>
                </p:oleObj>
              </mc:Choice>
              <mc:Fallback>
                <p:oleObj name="Rovnice" r:id="rId3" imgW="2971800" imgH="55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65400"/>
                        <a:ext cx="684053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7784" y="4666467"/>
            <a:ext cx="3158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>
                <a:latin typeface="+mj-lt"/>
              </a:rPr>
              <a:t>radiozita</a:t>
            </a:r>
            <a:r>
              <a:rPr lang="cs-CZ" sz="2200" dirty="0" smtClean="0">
                <a:latin typeface="+mj-lt"/>
              </a:rPr>
              <a:t> j-</a:t>
            </a:r>
            <a:r>
              <a:rPr lang="cs-CZ" sz="2200" dirty="0" err="1" smtClean="0">
                <a:latin typeface="+mj-lt"/>
              </a:rPr>
              <a:t>tého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elemetu</a:t>
            </a:r>
            <a:endParaRPr lang="en-US" sz="2200" dirty="0">
              <a:latin typeface="+mj-lt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geometrický faktor mezi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ploškou </a:t>
            </a:r>
            <a:r>
              <a:rPr lang="cs-CZ" sz="2200" i="1" dirty="0" smtClean="0">
                <a:latin typeface="+mj-lt"/>
              </a:rPr>
              <a:t>j</a:t>
            </a:r>
            <a:r>
              <a:rPr lang="cs-CZ" sz="2200" dirty="0" smtClean="0">
                <a:latin typeface="+mj-lt"/>
              </a:rPr>
              <a:t> a bodem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zobrazovací rovnice k </a:t>
            </a:r>
            <a:r>
              <a:rPr lang="cs-CZ" dirty="0" err="1" smtClean="0"/>
              <a:t>radiozitě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Konstantní </a:t>
            </a:r>
            <a:r>
              <a:rPr lang="cs-CZ" dirty="0" err="1"/>
              <a:t>radiozita</a:t>
            </a:r>
            <a:r>
              <a:rPr lang="cs-CZ" dirty="0"/>
              <a:t> </a:t>
            </a:r>
            <a:r>
              <a:rPr lang="cs-CZ" dirty="0" smtClean="0"/>
              <a:t>elementu </a:t>
            </a:r>
            <a:r>
              <a:rPr lang="cs-CZ" i="1" dirty="0" smtClean="0"/>
              <a:t>i</a:t>
            </a:r>
            <a:r>
              <a:rPr lang="cs-CZ" dirty="0"/>
              <a:t> </a:t>
            </a:r>
            <a:r>
              <a:rPr lang="cs-CZ" b="1" dirty="0" smtClean="0"/>
              <a:t>přijímajícího</a:t>
            </a:r>
            <a:r>
              <a:rPr lang="cs-CZ" dirty="0" smtClean="0"/>
              <a:t> světlo: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Střední </a:t>
            </a:r>
            <a:r>
              <a:rPr lang="cs-CZ" dirty="0"/>
              <a:t>hodnota </a:t>
            </a:r>
            <a:r>
              <a:rPr lang="cs-CZ" dirty="0" smtClean="0"/>
              <a:t>(„průměr“) </a:t>
            </a:r>
            <a:r>
              <a:rPr lang="cs-CZ" dirty="0" err="1" smtClean="0"/>
              <a:t>radiozity</a:t>
            </a:r>
            <a:r>
              <a:rPr lang="cs-CZ" dirty="0" smtClean="0"/>
              <a:t> </a:t>
            </a:r>
            <a:r>
              <a:rPr lang="cs-CZ" dirty="0"/>
              <a:t>přes plochu elementu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150464" y="3185641"/>
          <a:ext cx="6581776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43" name="Rovnice" r:id="rId3" imgW="3124200" imgH="1041400" progId="Equation.3">
                  <p:embed/>
                </p:oleObj>
              </mc:Choice>
              <mc:Fallback>
                <p:oleObj name="Rovnice" r:id="rId3" imgW="3124200" imgH="1041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4" y="3185641"/>
                        <a:ext cx="6581776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696807" y="3736242"/>
            <a:ext cx="254446" cy="3816424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3777716" y="5805264"/>
          <a:ext cx="439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44" name="Rovnice" r:id="rId5" imgW="190417" imgH="241195" progId="Equation.3">
                  <p:embed/>
                </p:oleObj>
              </mc:Choice>
              <mc:Fallback>
                <p:oleObj name="Rovnice" r:id="rId5" imgW="190417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16" y="5805264"/>
                        <a:ext cx="4397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185207" y="5838825"/>
            <a:ext cx="3195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cs-CZ" sz="2400" dirty="0" smtClean="0">
                <a:latin typeface="+mj-lt"/>
              </a:rPr>
              <a:t>konfigurační faktor </a:t>
            </a:r>
          </a:p>
          <a:p>
            <a:r>
              <a:rPr lang="cs-CZ" sz="2400" dirty="0" smtClean="0">
                <a:latin typeface="+mj-lt"/>
              </a:rPr>
              <a:t>	(„</a:t>
            </a:r>
            <a:r>
              <a:rPr lang="cs-CZ" sz="2400" dirty="0" err="1" smtClean="0">
                <a:latin typeface="+mj-lt"/>
              </a:rPr>
              <a:t>form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factor</a:t>
            </a:r>
            <a:r>
              <a:rPr lang="cs-CZ" sz="2400" dirty="0" smtClean="0">
                <a:latin typeface="+mj-lt"/>
              </a:rPr>
              <a:t>“)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6256" y="3933056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45" name="Equation" r:id="rId7" imgW="253890" imgH="241195" progId="">
                    <p:embed/>
                  </p:oleObj>
                </mc:Choice>
                <mc:Fallback>
                  <p:oleObj name="Equation" r:id="rId7" imgW="253890" imgH="241195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46" name="Equation" r:id="rId9" imgW="152334" imgH="228501" progId="">
                    <p:embed/>
                  </p:oleObj>
                </mc:Choice>
                <mc:Fallback>
                  <p:oleObj name="Equation" r:id="rId9" imgW="152334" imgH="228501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47" name="Equation" r:id="rId11" imgW="164957" imgH="241091" progId="">
                    <p:embed/>
                  </p:oleObj>
                </mc:Choice>
                <mc:Fallback>
                  <p:oleObj name="Equation" r:id="rId11" imgW="164957" imgH="241091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48" name="Equation" r:id="rId13" imgW="228600" imgH="228600" progId="">
                    <p:embed/>
                  </p:oleObj>
                </mc:Choice>
                <mc:Fallback>
                  <p:oleObj name="Equation" r:id="rId13" imgW="228600" imgH="228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49" name="Equation" r:id="rId15" imgW="190417" imgH="241195" progId="">
                    <p:embed/>
                  </p:oleObj>
                </mc:Choice>
                <mc:Fallback>
                  <p:oleObj name="Equation" r:id="rId15" imgW="190417" imgH="241195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50" name="Equation" r:id="rId17" imgW="165028" imgH="228501" progId="">
                    <p:embed/>
                  </p:oleObj>
                </mc:Choice>
                <mc:Fallback>
                  <p:oleObj name="Equation" r:id="rId17" imgW="165028" imgH="228501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Klasická </a:t>
            </a:r>
            <a:r>
              <a:rPr lang="cs-CZ" dirty="0" err="1" smtClean="0"/>
              <a:t>radiozitní</a:t>
            </a:r>
            <a:r>
              <a:rPr lang="cs-CZ" dirty="0" smtClean="0"/>
              <a:t> rovnice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Konfigurační faktory</a:t>
            </a:r>
            <a:endParaRPr lang="cs-CZ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2884488" y="2348880"/>
          <a:ext cx="33623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2" name="Rovnice" r:id="rId3" imgW="1459866" imgH="444307" progId="Equation.3">
                  <p:embed/>
                </p:oleObj>
              </mc:Choice>
              <mc:Fallback>
                <p:oleObj name="Rovnice" r:id="rId3" imgW="1459866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348880"/>
                        <a:ext cx="3362325" cy="1022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62188" y="4508500"/>
          <a:ext cx="46863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3" name="Rovnice" r:id="rId5" imgW="2032000" imgH="469900" progId="Equation.3">
                  <p:embed/>
                </p:oleObj>
              </mc:Choice>
              <mc:Fallback>
                <p:oleObj name="Rovnice" r:id="rId5" imgW="2032000" imgH="469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508500"/>
                        <a:ext cx="46863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Radiační metoda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cs-CZ" b="1" dirty="0" smtClean="0"/>
              <a:t>Klasická </a:t>
            </a:r>
            <a:r>
              <a:rPr lang="cs-CZ" b="1" dirty="0" err="1" smtClean="0"/>
              <a:t>radiozita</a:t>
            </a:r>
            <a:endParaRPr lang="cs-CZ" b="1" dirty="0" smtClean="0"/>
          </a:p>
          <a:p>
            <a:pPr lvl="1"/>
            <a:r>
              <a:rPr lang="cs-CZ" dirty="0" smtClean="0"/>
              <a:t>Výpočet konfiguračních faktorů (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, </a:t>
            </a:r>
            <a:r>
              <a:rPr lang="cs-CZ" dirty="0" err="1" smtClean="0"/>
              <a:t>hemicube</a:t>
            </a:r>
            <a:r>
              <a:rPr lang="cs-CZ" dirty="0" smtClean="0"/>
              <a:t>, …)</a:t>
            </a:r>
            <a:endParaRPr lang="en-US" dirty="0" smtClean="0"/>
          </a:p>
          <a:p>
            <a:pPr lvl="1"/>
            <a:r>
              <a:rPr lang="cs-CZ" dirty="0" smtClean="0"/>
              <a:t>Řešení </a:t>
            </a:r>
            <a:r>
              <a:rPr lang="cs-CZ" dirty="0" err="1" smtClean="0"/>
              <a:t>radiozitní</a:t>
            </a:r>
            <a:r>
              <a:rPr lang="cs-CZ" dirty="0" smtClean="0"/>
              <a:t> rovnice (</a:t>
            </a:r>
            <a:r>
              <a:rPr lang="cs-CZ" dirty="0" err="1" smtClean="0"/>
              <a:t>Gathering</a:t>
            </a:r>
            <a:r>
              <a:rPr lang="cs-CZ" dirty="0" smtClean="0"/>
              <a:t>, </a:t>
            </a:r>
            <a:r>
              <a:rPr lang="cs-CZ" dirty="0" err="1" smtClean="0"/>
              <a:t>Shooting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cs-CZ" b="1" dirty="0" smtClean="0"/>
              <a:t>Stochastická </a:t>
            </a:r>
            <a:r>
              <a:rPr lang="cs-CZ" b="1" dirty="0" err="1" smtClean="0"/>
              <a:t>radiozita</a:t>
            </a:r>
            <a:endParaRPr lang="cs-CZ" b="1" dirty="0" smtClean="0"/>
          </a:p>
          <a:p>
            <a:pPr lvl="1"/>
            <a:r>
              <a:rPr lang="cs-CZ" dirty="0" smtClean="0"/>
              <a:t>Obchází explicitní výpočet konfiguračních faktorů</a:t>
            </a:r>
          </a:p>
          <a:p>
            <a:pPr lvl="1"/>
            <a:r>
              <a:rPr lang="cs-CZ" dirty="0" smtClean="0"/>
              <a:t>Metoda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Nepraktická, nepoužívá se v praxi</a:t>
            </a:r>
          </a:p>
          <a:p>
            <a:pPr lvl="1"/>
            <a:r>
              <a:rPr lang="cs-CZ" dirty="0" smtClean="0"/>
              <a:t>Rozdělení na plošky -&gt; citlivost na kvalitu modelu</a:t>
            </a:r>
          </a:p>
          <a:p>
            <a:pPr lvl="1"/>
            <a:r>
              <a:rPr lang="cs-CZ" dirty="0" smtClean="0"/>
              <a:t>Vysoké paměťové nároky, Náročná implementace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Vyjádření ZR pomocí integrálního operátoru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 je integrální rovnice</a:t>
            </a:r>
            <a:endParaRPr lang="cs-CZ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Obecný tvar Fredholmovy integrální </a:t>
            </a:r>
            <a:r>
              <a:rPr lang="cs-CZ" dirty="0"/>
              <a:t>rovnice druhého </a:t>
            </a:r>
            <a:r>
              <a:rPr lang="cs-CZ" dirty="0" smtClean="0"/>
              <a:t>druhu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Zobrazovací rovnice:</a:t>
            </a:r>
            <a:endParaRPr lang="cs-CZ" dirty="0"/>
          </a:p>
        </p:txBody>
      </p:sp>
      <p:graphicFrame>
        <p:nvGraphicFramePr>
          <p:cNvPr id="18739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204864"/>
          <a:ext cx="4953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3" name="Equation" r:id="rId3" imgW="1930400" imgH="304800" progId="">
                  <p:embed/>
                </p:oleObj>
              </mc:Choice>
              <mc:Fallback>
                <p:oleObj name="Equation" r:id="rId3" imgW="1930400" imgH="304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4864"/>
                        <a:ext cx="4953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0" y="5010497"/>
          <a:ext cx="915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4" name="Rovnice" r:id="rId5" imgW="4152900" imgH="393700" progId="Equation.3">
                  <p:embed/>
                </p:oleObj>
              </mc:Choice>
              <mc:Fallback>
                <p:oleObj name="Rovnice" r:id="rId5" imgW="41529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0497"/>
                        <a:ext cx="91598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496" y="2276872"/>
            <a:ext cx="6336704" cy="3384376"/>
            <a:chOff x="35496" y="2276872"/>
            <a:chExt cx="6336704" cy="3384376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399383"/>
              <a:ext cx="187583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neznámá </a:t>
              </a:r>
              <a:r>
                <a:rPr lang="cs-CZ" sz="2400" dirty="0" err="1" smtClean="0">
                  <a:latin typeface="+mj-lt"/>
                </a:rPr>
                <a:t>fce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276872"/>
              <a:ext cx="936104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2276872"/>
              <a:ext cx="72008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76872"/>
            <a:ext cx="6984776" cy="3384376"/>
            <a:chOff x="1475656" y="2276872"/>
            <a:chExt cx="6984776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4283968" y="3399383"/>
              <a:ext cx="1539204" cy="46166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známé </a:t>
              </a:r>
              <a:r>
                <a:rPr lang="cs-CZ" sz="2400" dirty="0" err="1" smtClean="0">
                  <a:latin typeface="+mj-lt"/>
                </a:rPr>
                <a:t>fce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8083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86409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9992" y="2276872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7984" y="2204864"/>
            <a:ext cx="4716016" cy="3528392"/>
            <a:chOff x="4427984" y="2204864"/>
            <a:chExt cx="4716016" cy="3528392"/>
          </a:xfrm>
        </p:grpSpPr>
        <p:sp>
          <p:nvSpPr>
            <p:cNvPr id="9" name="TextBox 8"/>
            <p:cNvSpPr txBox="1"/>
            <p:nvPr/>
          </p:nvSpPr>
          <p:spPr>
            <a:xfrm>
              <a:off x="6602612" y="3399383"/>
              <a:ext cx="1641796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„jádro“ </a:t>
              </a:r>
              <a:r>
                <a:rPr lang="cs-CZ" sz="2400" dirty="0" err="1" smtClean="0">
                  <a:latin typeface="+mj-lt"/>
                </a:rPr>
                <a:t>rce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984" y="2204864"/>
              <a:ext cx="115212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56388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2200" y="2204864"/>
              <a:ext cx="50405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Zástupný symbol pro číslo snímk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  <a:r>
              <a:rPr lang="cs-CZ"/>
              <a:t>á</a:t>
            </a:r>
            <a:r>
              <a:rPr lang="en-US"/>
              <a:t>r</a:t>
            </a:r>
            <a:r>
              <a:rPr lang="cs-CZ"/>
              <a:t>ní operátory</a:t>
            </a: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30725"/>
          </a:xfrm>
        </p:spPr>
        <p:txBody>
          <a:bodyPr/>
          <a:lstStyle/>
          <a:p>
            <a:pPr marL="457200" indent="-457200"/>
            <a:r>
              <a:rPr lang="cs-CZ" dirty="0"/>
              <a:t>Lineární operátory </a:t>
            </a:r>
            <a:r>
              <a:rPr lang="cs-CZ" b="1" dirty="0"/>
              <a:t>působí </a:t>
            </a:r>
            <a:r>
              <a:rPr lang="cs-CZ" dirty="0"/>
              <a:t>na funkce</a:t>
            </a:r>
          </a:p>
          <a:p>
            <a:pPr marL="914400" lvl="1" indent="-342900"/>
            <a:r>
              <a:rPr lang="cs-CZ" dirty="0"/>
              <a:t>jako matice na vektory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/>
              <a:t>Působení je lineární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/>
              <a:t>Příklady lineárních operátorů</a:t>
            </a:r>
            <a:endParaRPr lang="en-US" dirty="0"/>
          </a:p>
        </p:txBody>
      </p:sp>
      <p:graphicFrame>
        <p:nvGraphicFramePr>
          <p:cNvPr id="1884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0475" y="2133600"/>
          <a:ext cx="2663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9" name="Equation" r:id="rId3" imgW="1054100" imgH="203200" progId="">
                  <p:embed/>
                </p:oleObj>
              </mc:Choice>
              <mc:Fallback>
                <p:oleObj name="Equation" r:id="rId3" imgW="1054100" imgH="2032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133600"/>
                        <a:ext cx="26638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913" y="3500438"/>
          <a:ext cx="5400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0" name="Equation" r:id="rId5" imgW="2032000" imgH="203200" progId="">
                  <p:embed/>
                </p:oleObj>
              </mc:Choice>
              <mc:Fallback>
                <p:oleObj name="Equation" r:id="rId5" imgW="2032000" imgH="2032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5400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3188" y="4724400"/>
          <a:ext cx="37036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1" name="Equation" r:id="rId7" imgW="1854200" imgH="711200" progId="">
                  <p:embed/>
                </p:oleObj>
              </mc:Choice>
              <mc:Fallback>
                <p:oleObj name="Equation" r:id="rId7" imgW="1854200" imgH="7112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724400"/>
                        <a:ext cx="37036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Transportní operátor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69925" y="1671638"/>
          <a:ext cx="7889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3" name="Equation" r:id="rId4" imgW="3416300" imgH="317500" progId="Equation.3">
                  <p:embed/>
                </p:oleObj>
              </mc:Choice>
              <mc:Fallback>
                <p:oleObj name="Equation" r:id="rId4" imgW="3416300" imgH="317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71638"/>
                        <a:ext cx="7889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>
                <a:latin typeface="+mj-lt"/>
              </a:rPr>
              <a:t>Zobrazovací rovnice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048000" y="3573016"/>
          <a:ext cx="3048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4" name="Rovnice" r:id="rId6" imgW="863225" imgH="228501" progId="Equation.3">
                  <p:embed/>
                </p:oleObj>
              </mc:Choice>
              <mc:Fallback>
                <p:oleObj name="Rovnice" r:id="rId6" imgW="86322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73016"/>
                        <a:ext cx="3048000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ZR v operátorovém tvaru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>
                <a:latin typeface="+mj-lt"/>
              </a:rPr>
              <a:t>Zobrazovací rovnice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j-lt"/>
              </a:rPr>
              <a:t>Formální řešení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j-lt"/>
              </a:rPr>
              <a:t>v praxi nepoužitelné – inverzi nelze explicitně vyjádřit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573463" y="2133600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0" name="Rovnice" r:id="rId4" imgW="863225" imgH="228501" progId="Equation.3">
                  <p:embed/>
                </p:oleObj>
              </mc:Choice>
              <mc:Fallback>
                <p:oleObj name="Rovnice" r:id="rId4" imgW="863225" imgH="22850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133600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3479627" y="3861048"/>
          <a:ext cx="2143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1" name="Rovnice" r:id="rId6" imgW="927100" imgH="228600" progId="Equation.3">
                  <p:embed/>
                </p:oleObj>
              </mc:Choice>
              <mc:Fallback>
                <p:oleObj name="Rovnice" r:id="rId6" imgW="9271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627" y="3861048"/>
                        <a:ext cx="2143125" cy="525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3361512" y="463045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2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12" y="463045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75856" y="4509120"/>
            <a:ext cx="259228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Rekurzivní substituce </a:t>
            </a:r>
            <a:r>
              <a:rPr lang="cs-CZ" i="1" dirty="0" smtClean="0"/>
              <a:t>L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-n</a:t>
            </a:r>
            <a:r>
              <a:rPr lang="cs-CZ" dirty="0" err="1" smtClean="0"/>
              <a:t>ásobným</a:t>
            </a:r>
            <a:r>
              <a:rPr lang="cs-CZ" dirty="0" smtClean="0"/>
              <a:t> opakováním vznikne Neumannova řada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59832" y="2400101"/>
          <a:ext cx="276066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0" name="Rovnice" r:id="rId3" imgW="1193800" imgH="698500" progId="Equation.3">
                  <p:embed/>
                </p:oleObj>
              </mc:Choice>
              <mc:Fallback>
                <p:oleObj name="Rovnice" r:id="rId3" imgW="1193800" imgH="698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00101"/>
                        <a:ext cx="2760662" cy="1604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162300" y="4957093"/>
          <a:ext cx="2819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1" name="Rovnice" r:id="rId5" imgW="1218671" imgH="431613" progId="Equation.3">
                  <p:embed/>
                </p:oleObj>
              </mc:Choice>
              <mc:Fallback>
                <p:oleObj name="Rovnice" r:id="rId5" imgW="1218671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957093"/>
                        <a:ext cx="2819400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0072" y="4005064"/>
            <a:ext cx="3744416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lokálního odrazu ke globálnímu šíření světla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cs-CZ" dirty="0" smtClean="0"/>
              <a:t>Rovnice odrazu (lokální odraz)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Odkud </a:t>
            </a:r>
            <a:r>
              <a:rPr lang="cs-CZ" dirty="0"/>
              <a:t>přichází </a:t>
            </a:r>
            <a:r>
              <a:rPr lang="cs-CZ" dirty="0" smtClean="0"/>
              <a:t>radiance</a:t>
            </a:r>
            <a:r>
              <a:rPr lang="en-US" dirty="0" smtClean="0"/>
              <a:t>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?</a:t>
            </a:r>
            <a:endParaRPr lang="cs-CZ" dirty="0"/>
          </a:p>
          <a:p>
            <a:pPr lvl="1"/>
            <a:r>
              <a:rPr lang="cs-CZ" dirty="0" smtClean="0"/>
              <a:t>Z ostatních míst ve scéně</a:t>
            </a:r>
            <a:r>
              <a:rPr lang="en-US" dirty="0" smtClean="0"/>
              <a:t> !!!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2" name="Group 15"/>
          <p:cNvGrpSpPr/>
          <p:nvPr/>
        </p:nvGrpSpPr>
        <p:grpSpPr>
          <a:xfrm>
            <a:off x="5364088" y="4149088"/>
            <a:ext cx="3744416" cy="2016218"/>
            <a:chOff x="6257960" y="4509120"/>
            <a:chExt cx="2800755" cy="1508092"/>
          </a:xfrm>
        </p:grpSpPr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6365680" y="5694054"/>
              <a:ext cx="1628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 flipV="1">
              <a:off x="8145760" y="4509120"/>
              <a:ext cx="0" cy="936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 flipV="1">
              <a:off x="7173590" y="4993859"/>
              <a:ext cx="915633" cy="646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7007695" y="5671896"/>
              <a:ext cx="273616" cy="3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1" dirty="0">
                  <a:latin typeface="+mj-lt"/>
                </a:rPr>
                <a:t>x</a:t>
              </a:r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8184392" y="4756263"/>
              <a:ext cx="874323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dirty="0">
                  <a:latin typeface="+mj-lt"/>
                </a:rPr>
                <a:t>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898" name="Text Box 34"/>
            <p:cNvSpPr txBox="1">
              <a:spLocks noChangeArrowheads="1"/>
            </p:cNvSpPr>
            <p:nvPr/>
          </p:nvSpPr>
          <p:spPr bwMode="auto">
            <a:xfrm>
              <a:off x="6257960" y="5281647"/>
              <a:ext cx="909095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b="1" dirty="0" err="1">
                  <a:latin typeface="+mj-lt"/>
                </a:rPr>
                <a:t>x</a:t>
              </a:r>
              <a:r>
                <a:rPr lang="en-US" sz="2400" dirty="0" err="1">
                  <a:latin typeface="+mj-lt"/>
                </a:rPr>
                <a:t>,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6460022" y="4618271"/>
              <a:ext cx="1743610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o</a:t>
              </a:r>
              <a:r>
                <a:rPr lang="cs-CZ" sz="2400" dirty="0" smtClean="0">
                  <a:latin typeface="+mj-lt"/>
                </a:rPr>
                <a:t>(</a:t>
              </a:r>
              <a:r>
                <a:rPr lang="en-US" sz="2400" dirty="0" smtClean="0">
                  <a:latin typeface="+mj-lt"/>
                </a:rPr>
                <a:t> r(</a:t>
              </a:r>
              <a:r>
                <a:rPr lang="en-US" sz="2400" b="1" dirty="0" smtClean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  <a:r>
                <a:rPr lang="en-US" sz="2400" dirty="0">
                  <a:latin typeface="+mj-lt"/>
                </a:rPr>
                <a:t>, -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dirty="0">
                  <a:latin typeface="+mj-lt"/>
                </a:rPr>
                <a:t>)</a:t>
              </a:r>
              <a:endParaRPr lang="cs-CZ" sz="2400" dirty="0">
                <a:latin typeface="+mj-lt"/>
              </a:endParaRPr>
            </a:p>
          </p:txBody>
        </p:sp>
      </p:grp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95536" y="2237681"/>
          <a:ext cx="8550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2" name="Rovnice" r:id="rId3" imgW="3721100" imgH="393700" progId="Equation.3">
                  <p:embed/>
                </p:oleObj>
              </mc:Choice>
              <mc:Fallback>
                <p:oleObj name="Rovnice" r:id="rId3" imgW="37211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37681"/>
                        <a:ext cx="85502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043608" y="321297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2160" y="4716433"/>
            <a:ext cx="449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+mj-lt"/>
              </a:rPr>
              <a:t>=</a:t>
            </a:r>
            <a:endParaRPr lang="cs-CZ" sz="3200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23528" y="4653136"/>
            <a:ext cx="4680520" cy="936104"/>
            <a:chOff x="467544" y="4365104"/>
            <a:chExt cx="4680520" cy="936104"/>
          </a:xfrm>
        </p:grpSpPr>
        <p:graphicFrame>
          <p:nvGraphicFramePr>
            <p:cNvPr id="164874" name="Object 10"/>
            <p:cNvGraphicFramePr>
              <a:graphicFrameLocks noChangeAspect="1"/>
            </p:cNvGraphicFramePr>
            <p:nvPr/>
          </p:nvGraphicFramePr>
          <p:xfrm>
            <a:off x="604838" y="4508500"/>
            <a:ext cx="435451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33" name="Rovnice" r:id="rId5" imgW="1739900" imgH="228600" progId="Equation.3">
                    <p:embed/>
                  </p:oleObj>
                </mc:Choice>
                <mc:Fallback>
                  <p:oleObj name="Rovnice" r:id="rId5" imgW="17399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4508500"/>
                          <a:ext cx="4354512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67544" y="4365104"/>
              <a:ext cx="4680520" cy="9361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5616" y="594928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Funkce vržení paprsku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(ray casting function)</a:t>
            </a:r>
            <a:endParaRPr lang="en-US" sz="2200" dirty="0" smtClean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519772" y="5301208"/>
            <a:ext cx="25202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4791" y="561781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4744194"/>
            <a:ext cx="2790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je </a:t>
            </a:r>
            <a:r>
              <a:rPr lang="cs-CZ" i="1" dirty="0" smtClean="0"/>
              <a:t>T</a:t>
            </a:r>
            <a:r>
              <a:rPr lang="cs-CZ" dirty="0" smtClean="0"/>
              <a:t> kontrakce (</a:t>
            </a:r>
            <a:r>
              <a:rPr lang="en-US" dirty="0" err="1" smtClean="0"/>
              <a:t>tj</a:t>
            </a:r>
            <a:r>
              <a:rPr lang="en-US" dirty="0" smtClean="0"/>
              <a:t>. ||</a:t>
            </a:r>
            <a:r>
              <a:rPr lang="en-US" i="1" dirty="0" smtClean="0"/>
              <a:t>T</a:t>
            </a:r>
            <a:r>
              <a:rPr lang="en-US" dirty="0" smtClean="0"/>
              <a:t>|| &lt; 1, </a:t>
            </a:r>
            <a:r>
              <a:rPr lang="cs-CZ" dirty="0" smtClean="0"/>
              <a:t>v ZR platí), pak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Řešení zobrazovací rovnice</a:t>
            </a:r>
            <a:r>
              <a:rPr lang="cs-CZ" dirty="0" smtClean="0"/>
              <a:t> je pak dáno</a:t>
            </a:r>
          </a:p>
          <a:p>
            <a:endParaRPr lang="cs-CZ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602831" y="2276872"/>
          <a:ext cx="19383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4" name="Rovnice" r:id="rId3" imgW="837836" imgH="291973" progId="Equation.3">
                  <p:embed/>
                </p:oleObj>
              </mc:Choice>
              <mc:Fallback>
                <p:oleObj name="Rovnice" r:id="rId3" imgW="837836" imgH="29197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831" y="2276872"/>
                        <a:ext cx="1938338" cy="671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706019" y="4221163"/>
          <a:ext cx="17319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5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4221163"/>
                        <a:ext cx="1731963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cs-CZ" dirty="0" smtClean="0"/>
              <a:t>Jiné odvození Neumannovy řady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cs-CZ" dirty="0" smtClean="0"/>
              <a:t>Formální řešení zobrazovací rovnice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Platí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 smtClean="0"/>
              <a:t>Důkaz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843808" y="3356992"/>
          <a:ext cx="3579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9" name="Rovnice" r:id="rId4" imgW="1549400" imgH="228600" progId="Equation.3">
                  <p:embed/>
                </p:oleObj>
              </mc:Choice>
              <mc:Fallback>
                <p:oleObj name="Rovnice" r:id="rId4" imgW="15494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56992"/>
                        <a:ext cx="3579812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703263" y="4473475"/>
          <a:ext cx="77184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0" name="Rovnice" r:id="rId6" imgW="3340100" imgH="673100" progId="Equation.3">
                  <p:embed/>
                </p:oleObj>
              </mc:Choice>
              <mc:Fallback>
                <p:oleObj name="Rovnice" r:id="rId6" imgW="3340100" imgH="673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473475"/>
                        <a:ext cx="7718425" cy="1547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368675" y="222689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1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22689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cs-CZ"/>
              <a:t>Postupné aproximace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cs-CZ" dirty="0" smtClean="0"/>
              <a:t>Každá aplikace </a:t>
            </a:r>
            <a:r>
              <a:rPr lang="cs-CZ" i="1" dirty="0" smtClean="0"/>
              <a:t>T</a:t>
            </a:r>
            <a:r>
              <a:rPr lang="cs-CZ" dirty="0" smtClean="0"/>
              <a:t> odpovídá jednomu odrazu </a:t>
            </a:r>
            <a:r>
              <a:rPr lang="en-US" dirty="0" smtClean="0"/>
              <a:t>&amp;</a:t>
            </a:r>
            <a:r>
              <a:rPr lang="cs-CZ" dirty="0" smtClean="0"/>
              <a:t> přenosu světla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en-US" dirty="0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331640" y="2726878"/>
          <a:ext cx="65674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6" name="Rovnice" r:id="rId4" imgW="1866900" imgH="241300" progId="Equation.3">
                  <p:embed/>
                </p:oleObj>
              </mc:Choice>
              <mc:Fallback>
                <p:oleObj name="Rovnice" r:id="rId4" imgW="18669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26878"/>
                        <a:ext cx="6567488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857" y="4315743"/>
            <a:ext cx="2260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</a:rPr>
              <a:t>emise</a:t>
            </a:r>
            <a:r>
              <a:rPr lang="en-US" sz="2200" dirty="0" smtClean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z povrchu </a:t>
            </a:r>
          </a:p>
          <a:p>
            <a:pPr algn="ctr"/>
            <a:r>
              <a:rPr lang="cs-CZ" sz="2200" dirty="0" smtClean="0">
                <a:latin typeface="+mj-lt"/>
              </a:rPr>
              <a:t>zdrojů</a:t>
            </a:r>
            <a:endParaRPr lang="en-US" sz="2200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28" y="3429000"/>
            <a:ext cx="430744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9752" y="5301208"/>
            <a:ext cx="1298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přímé </a:t>
            </a:r>
          </a:p>
          <a:p>
            <a:pPr algn="ctr"/>
            <a:r>
              <a:rPr lang="cs-CZ" sz="2200" dirty="0" smtClean="0">
                <a:latin typeface="+mj-lt"/>
              </a:rPr>
              <a:t>osvětlení</a:t>
            </a:r>
            <a:endParaRPr lang="en-US" sz="2200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2" y="3501008"/>
            <a:ext cx="292735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nepřímé osvětlení </a:t>
            </a:r>
          </a:p>
          <a:p>
            <a:pPr algn="ctr"/>
            <a:r>
              <a:rPr lang="cs-CZ" sz="2200" dirty="0" smtClean="0">
                <a:latin typeface="+mj-lt"/>
              </a:rPr>
              <a:t>prvního řádu </a:t>
            </a:r>
          </a:p>
          <a:p>
            <a:pPr algn="ctr"/>
            <a:r>
              <a:rPr lang="cs-CZ" sz="2200" dirty="0" smtClean="0">
                <a:latin typeface="+mj-lt"/>
              </a:rPr>
              <a:t>(</a:t>
            </a:r>
            <a:r>
              <a:rPr lang="cs-CZ" sz="2200" dirty="0" err="1" smtClean="0">
                <a:latin typeface="+mj-lt"/>
              </a:rPr>
              <a:t>one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bounce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indirect</a:t>
            </a:r>
            <a:r>
              <a:rPr lang="cs-CZ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nepřímé osvětlení </a:t>
            </a:r>
          </a:p>
          <a:p>
            <a:pPr algn="ctr"/>
            <a:r>
              <a:rPr lang="cs-CZ" sz="2200" dirty="0" smtClean="0">
                <a:latin typeface="+mj-lt"/>
              </a:rPr>
              <a:t>druhého řád </a:t>
            </a:r>
          </a:p>
          <a:p>
            <a:pPr algn="ctr"/>
            <a:r>
              <a:rPr lang="cs-CZ" sz="2200" dirty="0" smtClean="0">
                <a:latin typeface="+mj-lt"/>
              </a:rPr>
              <a:t>(</a:t>
            </a:r>
            <a:r>
              <a:rPr lang="cs-CZ" sz="2200" dirty="0" err="1" smtClean="0">
                <a:latin typeface="+mj-lt"/>
              </a:rPr>
              <a:t>two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bounce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indirect</a:t>
            </a:r>
            <a:r>
              <a:rPr lang="cs-CZ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8" y="3356992"/>
            <a:ext cx="1156833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64632" y="2636912"/>
            <a:ext cx="3603312" cy="3918049"/>
            <a:chOff x="464632" y="2636912"/>
            <a:chExt cx="3603312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944216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632" y="6093296"/>
              <a:ext cx="3038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b="1" dirty="0" err="1" smtClean="0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b="1" dirty="0" smtClean="0">
                  <a:solidFill>
                    <a:srgbClr val="00B050"/>
                  </a:solidFill>
                  <a:latin typeface="+mj-lt"/>
                </a:rPr>
                <a:t> stínování</a:t>
              </a:r>
              <a:endParaRPr lang="en-US" sz="2400" b="1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>
              <a:stCxn id="28" idx="0"/>
              <a:endCxn id="27" idx="2"/>
            </p:cNvCxnSpPr>
            <p:nvPr/>
          </p:nvCxnSpPr>
          <p:spPr>
            <a:xfrm flipV="1">
              <a:off x="1983638" y="3717032"/>
              <a:ext cx="1112198" cy="23762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i="1" dirty="0" smtClean="0"/>
              <a:t>L: </a:t>
            </a:r>
            <a:r>
              <a:rPr lang="cs-CZ" dirty="0" smtClean="0"/>
              <a:t>Ustálená zář</a:t>
            </a:r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i="1" dirty="0" smtClean="0"/>
              <a:t>: </a:t>
            </a:r>
            <a:r>
              <a:rPr lang="cs-CZ" dirty="0" smtClean="0"/>
              <a:t>Emitovaná zář</a:t>
            </a:r>
          </a:p>
          <a:p>
            <a:r>
              <a:rPr lang="cs-CZ" i="1" dirty="0" smtClean="0"/>
              <a:t>T</a:t>
            </a:r>
            <a:r>
              <a:rPr lang="cs-CZ" dirty="0" smtClean="0"/>
              <a:t>: Operátor přenosu </a:t>
            </a:r>
            <a:r>
              <a:rPr lang="en-US" dirty="0" smtClean="0"/>
              <a:t>&amp; </a:t>
            </a:r>
            <a:r>
              <a:rPr lang="cs-CZ" dirty="0" smtClean="0"/>
              <a:t>odrazu</a:t>
            </a:r>
            <a:r>
              <a:rPr lang="en-US" dirty="0" smtClean="0"/>
              <a:t> </a:t>
            </a:r>
            <a:r>
              <a:rPr lang="cs-CZ" dirty="0" smtClean="0"/>
              <a:t>světla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2" name="Rovnice" r:id="rId3" imgW="977760" imgH="228600" progId="Equation.3">
                  <p:embed/>
                </p:oleObj>
              </mc:Choice>
              <mc:Fallback>
                <p:oleObj name="Rovnice" r:id="rId3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– </a:t>
            </a:r>
            <a:r>
              <a:rPr lang="cs-CZ" dirty="0" err="1" smtClean="0"/>
              <a:t>Kajiya</a:t>
            </a:r>
            <a:r>
              <a:rPr lang="cs-CZ" dirty="0" smtClean="0"/>
              <a:t> 1986</a:t>
            </a:r>
            <a:endParaRPr lang="cs-CZ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258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3" name="Rovnice" r:id="rId5" imgW="977760" imgH="228600" progId="Equation.3">
                  <p:embed/>
                </p:oleObj>
              </mc:Choice>
              <mc:Fallback>
                <p:oleObj name="Rovnice" r:id="rId5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Křivánek – Syntéza realistického obrazu: Algoritmy a použitelnost</a:t>
            </a:r>
            <a:endParaRPr lang="en-US" altLang="en-US"/>
          </a:p>
        </p:txBody>
      </p:sp>
      <p:pic>
        <p:nvPicPr>
          <p:cNvPr id="8" name="Picture 5" descr="boxsel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7" descr="box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79512" y="5356126"/>
          <a:ext cx="87630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4" name="Rovnice" r:id="rId8" imgW="3797280" imgH="291960" progId="Equation.3">
                  <p:embed/>
                </p:oleObj>
              </mc:Choice>
              <mc:Fallback>
                <p:oleObj name="Rovnice" r:id="rId8" imgW="37972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356126"/>
                        <a:ext cx="87630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7" descr="box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075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Řešení</a:t>
            </a:r>
            <a:r>
              <a:rPr lang="cs-CZ" dirty="0" smtClean="0"/>
              <a:t>: Neumannova řada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– </a:t>
            </a:r>
            <a:r>
              <a:rPr lang="cs-CZ" dirty="0" err="1" smtClean="0"/>
              <a:t>Kajiya</a:t>
            </a:r>
            <a:r>
              <a:rPr lang="cs-CZ" dirty="0" smtClean="0"/>
              <a:t> 1986</a:t>
            </a:r>
            <a:endParaRPr lang="cs-CZ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1778"/>
              </p:ext>
            </p:extLst>
          </p:nvPr>
        </p:nvGraphicFramePr>
        <p:xfrm>
          <a:off x="1065213" y="4383062"/>
          <a:ext cx="71024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66" name="Rovnice" r:id="rId3" imgW="2019240" imgH="241200" progId="Equation.3">
                  <p:embed/>
                </p:oleObj>
              </mc:Choice>
              <mc:Fallback>
                <p:oleObj name="Rovnice" r:id="rId3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83062"/>
                        <a:ext cx="7102475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Křivánek – Syntéza realistického obrazu: Algoritmy a použitelnost</a:t>
            </a:r>
            <a:endParaRPr lang="en-US" altLang="en-US"/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03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67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2663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68" name="Rovnice" r:id="rId9" imgW="977760" imgH="228600" progId="Equation.3">
                  <p:embed/>
                </p:oleObj>
              </mc:Choice>
              <mc:Fallback>
                <p:oleObj name="Rovnice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Postupné aproximace</a:t>
            </a:r>
            <a:endParaRPr lang="en-US" b="1" dirty="0"/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8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9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0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1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2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3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4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5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Kontraktivita</a:t>
            </a:r>
            <a:r>
              <a:rPr lang="cs-CZ" dirty="0" smtClean="0"/>
              <a:t> </a:t>
            </a:r>
            <a:r>
              <a:rPr lang="cs-CZ" i="1" dirty="0" smtClean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Platí pro fyzikálně korektní modely</a:t>
            </a:r>
          </a:p>
          <a:p>
            <a:pPr lvl="1"/>
            <a:r>
              <a:rPr lang="cs-CZ" dirty="0" smtClean="0"/>
              <a:t>Vyplývá ze zachování energie</a:t>
            </a:r>
          </a:p>
          <a:p>
            <a:endParaRPr lang="cs-CZ" dirty="0" smtClean="0"/>
          </a:p>
          <a:p>
            <a:r>
              <a:rPr lang="cs-CZ" dirty="0" smtClean="0"/>
              <a:t>Znamená, že opakované aplikace operátoru snižují energii (odrazivosti všech ploch jsou &lt; 1)</a:t>
            </a:r>
          </a:p>
          <a:p>
            <a:endParaRPr lang="cs-CZ" dirty="0" smtClean="0"/>
          </a:p>
          <a:p>
            <a:r>
              <a:rPr lang="cs-CZ" dirty="0" smtClean="0"/>
              <a:t>Scény s velmi lesklými povrchy </a:t>
            </a:r>
          </a:p>
          <a:p>
            <a:pPr lvl="1"/>
            <a:r>
              <a:rPr lang="cs-CZ" dirty="0" smtClean="0"/>
              <a:t>odrazivost blízká 1</a:t>
            </a:r>
          </a:p>
          <a:p>
            <a:pPr lvl="1"/>
            <a:r>
              <a:rPr lang="cs-CZ" dirty="0" smtClean="0"/>
              <a:t>konvergence vyžaduje simulovat větší množství odrazů světla než v difúzních scénách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jsme tím dosáhli?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Nahradili jsme integrální rovnici řadou integrálů s postupně rostoucí </a:t>
            </a:r>
            <a:r>
              <a:rPr lang="cs-CZ" dirty="0" err="1" smtClean="0"/>
              <a:t>dimenzionalitou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Numericky vyhodnocovat integrály umíme</a:t>
            </a:r>
            <a:r>
              <a:rPr lang="en-US" dirty="0" smtClean="0"/>
              <a:t> (</a:t>
            </a:r>
            <a:r>
              <a:rPr lang="en-US" dirty="0" err="1" smtClean="0"/>
              <a:t>metoda</a:t>
            </a:r>
            <a:r>
              <a:rPr lang="en-US" dirty="0" smtClean="0"/>
              <a:t> Monte Carlo) -&gt; </a:t>
            </a:r>
            <a:r>
              <a:rPr lang="cs-CZ" dirty="0" smtClean="0"/>
              <a:t>umíme řešit zobrazovací rovnici -&gt; umíme </a:t>
            </a:r>
            <a:r>
              <a:rPr lang="cs-CZ" dirty="0" err="1" smtClean="0"/>
              <a:t>renderovat</a:t>
            </a:r>
            <a:r>
              <a:rPr lang="cs-CZ" dirty="0" smtClean="0"/>
              <a:t> obrázky, hurá!</a:t>
            </a:r>
          </a:p>
          <a:p>
            <a:endParaRPr lang="en-US" dirty="0" smtClean="0"/>
          </a:p>
          <a:p>
            <a:r>
              <a:rPr lang="cs-CZ" dirty="0" smtClean="0"/>
              <a:t>Rekurzivní aplikace </a:t>
            </a:r>
            <a:r>
              <a:rPr lang="cs-CZ" i="1" dirty="0" smtClean="0"/>
              <a:t>T </a:t>
            </a:r>
            <a:r>
              <a:rPr lang="cs-CZ" dirty="0" smtClean="0"/>
              <a:t>odpovídá rekurzivnímu sledování paprsku od kamery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tedy vlastně počítáme?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30051" y="1557338"/>
          <a:ext cx="8834437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5" name="Rovnice" r:id="rId3" imgW="4203360" imgH="2082600" progId="Equation.3">
                  <p:embed/>
                </p:oleObj>
              </mc:Choice>
              <mc:Fallback>
                <p:oleObj name="Rovnice" r:id="rId3" imgW="420336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1" y="1557338"/>
                        <a:ext cx="8834437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59632" y="2420888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31640" y="3573016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31640" y="5157192"/>
            <a:ext cx="648072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vs. rekurze: Otázka interpretace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Nezávislé cesty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vysokodimenzion</a:t>
            </a:r>
            <a:r>
              <a:rPr lang="cs-CZ" dirty="0" err="1" smtClean="0"/>
              <a:t>álním</a:t>
            </a:r>
            <a:r>
              <a:rPr lang="cs-CZ" dirty="0" smtClean="0"/>
              <a:t> prostoru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Rekurzivní řešení dvojných integrálů přes (</a:t>
            </a:r>
            <a:r>
              <a:rPr lang="cs-CZ" dirty="0" err="1" smtClean="0"/>
              <a:t>hemi</a:t>
            </a:r>
            <a:r>
              <a:rPr lang="cs-CZ" dirty="0" smtClean="0"/>
              <a:t>)sféru: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1640" y="2132856"/>
          <a:ext cx="6567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8" name="Rovnice" r:id="rId3" imgW="1866900" imgH="241300" progId="Equation.3">
                  <p:embed/>
                </p:oleObj>
              </mc:Choice>
              <mc:Fallback>
                <p:oleObj name="Rovnice" r:id="rId3" imgW="18669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567487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247775" y="3995464"/>
          <a:ext cx="6880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9" name="Rovnice" r:id="rId5" imgW="1955800" imgH="228600" progId="Equation.3">
                  <p:embed/>
                </p:oleObj>
              </mc:Choice>
              <mc:Fallback>
                <p:oleObj name="Rovnice" r:id="rId5" imgW="1955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3995464"/>
                        <a:ext cx="6880225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lokálního odrazu ke globálnímu šíření světla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cs-CZ" dirty="0" smtClean="0"/>
              <a:t>Dosazení za </a:t>
            </a:r>
            <a:r>
              <a:rPr lang="cs-CZ" i="1" dirty="0" smtClean="0"/>
              <a:t>L</a:t>
            </a:r>
            <a:r>
              <a:rPr lang="cs-CZ" baseline="-25000" dirty="0" smtClean="0"/>
              <a:t>i  </a:t>
            </a:r>
            <a:r>
              <a:rPr lang="cs-CZ" dirty="0" smtClean="0"/>
              <a:t>do </a:t>
            </a:r>
            <a:r>
              <a:rPr lang="cs-CZ" dirty="0"/>
              <a:t>rovnice </a:t>
            </a:r>
            <a:r>
              <a:rPr lang="cs-CZ" dirty="0" smtClean="0"/>
              <a:t>odrazu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Příchozí </a:t>
            </a:r>
            <a:r>
              <a:rPr lang="cs-CZ" dirty="0"/>
              <a:t>radiance </a:t>
            </a:r>
            <a:r>
              <a:rPr lang="cs-CZ" i="1" dirty="0"/>
              <a:t>L</a:t>
            </a:r>
            <a:r>
              <a:rPr lang="cs-CZ" baseline="-25000" dirty="0"/>
              <a:t>i</a:t>
            </a:r>
            <a:r>
              <a:rPr lang="cs-CZ" dirty="0"/>
              <a:t> </a:t>
            </a:r>
            <a:r>
              <a:rPr lang="cs-CZ" dirty="0" smtClean="0"/>
              <a:t>vyloučena</a:t>
            </a:r>
            <a:r>
              <a:rPr lang="cs-CZ" dirty="0"/>
              <a:t>.</a:t>
            </a:r>
          </a:p>
          <a:p>
            <a:r>
              <a:rPr lang="cs-CZ" dirty="0"/>
              <a:t>Odchozí radiance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popsána jako funkce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jinde ve scéně.</a:t>
            </a:r>
            <a:endParaRPr lang="en-US" dirty="0"/>
          </a:p>
          <a:p>
            <a:pPr lvl="1"/>
            <a:endParaRPr lang="cs-CZ" dirty="0"/>
          </a:p>
        </p:txBody>
      </p:sp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67544" y="2330127"/>
          <a:ext cx="82978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Rovnice" r:id="rId3" imgW="3606800" imgH="635000" progId="Equation.3">
                  <p:embed/>
                </p:oleObj>
              </mc:Choice>
              <mc:Fallback>
                <p:oleObj name="Rovnice" r:id="rId3" imgW="3606800" imgH="63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30127"/>
                        <a:ext cx="82978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Rekurzivní interpretace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Úhlová formulace </a:t>
            </a:r>
            <a:r>
              <a:rPr lang="cs-CZ" dirty="0" smtClean="0"/>
              <a:t>ZR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</a:t>
            </a:r>
            <a:r>
              <a:rPr lang="cs-CZ" dirty="0" smtClean="0"/>
              <a:t>výpočet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potřebuji spočítat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cs-CZ" dirty="0"/>
              <a:t>pro všechny směry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/>
              <a:t> </a:t>
            </a:r>
            <a:r>
              <a:rPr lang="cs-CZ" dirty="0"/>
              <a:t>okolo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  <a:endParaRPr lang="cs-CZ" dirty="0">
              <a:latin typeface="Symbol" pitchFamily="18" charset="2"/>
            </a:endParaRPr>
          </a:p>
          <a:p>
            <a:r>
              <a:rPr lang="cs-CZ" dirty="0"/>
              <a:t>Pro výpočet každého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cs-CZ" dirty="0"/>
              <a:t>potřebuji spočítat </a:t>
            </a:r>
            <a:r>
              <a:rPr lang="en-US" dirty="0"/>
              <a:t/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</a:t>
            </a:r>
            <a:r>
              <a:rPr lang="en-US" dirty="0"/>
              <a:t> </a:t>
            </a:r>
            <a:r>
              <a:rPr lang="cs-CZ" dirty="0"/>
              <a:t>r(</a:t>
            </a:r>
            <a:r>
              <a:rPr lang="en-US" dirty="0"/>
              <a:t> </a:t>
            </a:r>
            <a:r>
              <a:rPr lang="cs-CZ" dirty="0"/>
              <a:t>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en-US" dirty="0"/>
              <a:t>, </a:t>
            </a:r>
            <a:r>
              <a:rPr lang="cs-CZ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’’</a:t>
            </a:r>
            <a:r>
              <a:rPr lang="cs-CZ" dirty="0" smtClean="0">
                <a:latin typeface="Symbol" pitchFamily="18" charset="2"/>
              </a:rPr>
              <a:t>),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cs-CZ" dirty="0">
                <a:latin typeface="Symbol" pitchFamily="18" charset="2"/>
              </a:rPr>
              <a:t>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cs-CZ" dirty="0"/>
              <a:t> </a:t>
            </a:r>
            <a:r>
              <a:rPr lang="en-US" dirty="0"/>
              <a:t>pro </a:t>
            </a:r>
            <a:r>
              <a:rPr lang="cs-CZ" dirty="0"/>
              <a:t>všechny směry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’’</a:t>
            </a:r>
            <a:r>
              <a:rPr lang="cs-CZ" dirty="0" smtClean="0"/>
              <a:t> </a:t>
            </a:r>
            <a:r>
              <a:rPr lang="cs-CZ" dirty="0"/>
              <a:t>okolo bodu r(</a:t>
            </a:r>
            <a:r>
              <a:rPr lang="en-US" b="1" dirty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</a:p>
          <a:p>
            <a:r>
              <a:rPr lang="cs-CZ" dirty="0" err="1"/>
              <a:t>Atd</a:t>
            </a:r>
            <a:r>
              <a:rPr lang="cs-CZ" dirty="0"/>
              <a:t>…</a:t>
            </a:r>
            <a:r>
              <a:rPr lang="en-US" dirty="0"/>
              <a:t> =&gt; </a:t>
            </a:r>
            <a:r>
              <a:rPr lang="cs-CZ" dirty="0"/>
              <a:t>rekurze</a:t>
            </a:r>
          </a:p>
          <a:p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5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8" name="Zástupný symbol pro číslo snímku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smtClean="0"/>
              <a:t>getLi</a:t>
            </a:r>
            <a:r>
              <a:rPr lang="en-US" b="1" smtClean="0"/>
              <a:t> (</a:t>
            </a:r>
            <a:r>
              <a:rPr lang="en-US" b="1" dirty="0" smtClean="0"/>
              <a:t>x, </a:t>
            </a:r>
            <a:r>
              <a:rPr lang="el-GR" b="1" dirty="0" smtClean="0"/>
              <a:t>ω):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b="1" dirty="0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traceRay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l-GR" dirty="0" smtClean="0"/>
              <a:t>ω)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return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Le</a:t>
            </a:r>
            <a:r>
              <a:rPr lang="en-US" dirty="0" smtClean="0"/>
              <a:t>(</a:t>
            </a:r>
            <a:r>
              <a:rPr lang="en-US" b="1" dirty="0" smtClean="0"/>
              <a:t>y</a:t>
            </a:r>
            <a:r>
              <a:rPr lang="en-US" dirty="0" smtClean="0"/>
              <a:t>, –</a:t>
            </a:r>
            <a:r>
              <a:rPr lang="el-GR" dirty="0" smtClean="0"/>
              <a:t>ω) + </a:t>
            </a:r>
            <a:r>
              <a:rPr lang="cs-CZ" dirty="0" smtClean="0"/>
              <a:t>			// </a:t>
            </a:r>
            <a:r>
              <a:rPr lang="cs-CZ" dirty="0" err="1" smtClean="0"/>
              <a:t>emitted</a:t>
            </a:r>
            <a:r>
              <a:rPr lang="cs-CZ" dirty="0" smtClean="0"/>
              <a:t> radiance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Lr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y</a:t>
            </a:r>
            <a:r>
              <a:rPr lang="en-US" dirty="0" smtClean="0"/>
              <a:t>, –</a:t>
            </a:r>
            <a:r>
              <a:rPr lang="el-GR" dirty="0" smtClean="0"/>
              <a:t>ω)</a:t>
            </a:r>
            <a:r>
              <a:rPr lang="cs-CZ" dirty="0" smtClean="0"/>
              <a:t>			// </a:t>
            </a:r>
            <a:r>
              <a:rPr lang="cs-CZ" dirty="0" err="1" smtClean="0"/>
              <a:t>reflected</a:t>
            </a:r>
            <a:r>
              <a:rPr lang="cs-CZ" dirty="0" smtClean="0"/>
              <a:t> radiance</a:t>
            </a:r>
            <a:endParaRPr lang="el-GR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Lr</a:t>
            </a:r>
            <a:r>
              <a:rPr lang="en-US" b="1" dirty="0" smtClean="0"/>
              <a:t>(x, </a:t>
            </a:r>
            <a:r>
              <a:rPr lang="el-GR" b="1" dirty="0" smtClean="0"/>
              <a:t>ω):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l-GR" dirty="0" smtClean="0"/>
              <a:t>ω′ = </a:t>
            </a:r>
            <a:r>
              <a:rPr lang="cs-CZ" dirty="0" err="1" smtClean="0"/>
              <a:t>genU</a:t>
            </a:r>
            <a:r>
              <a:rPr lang="en-US" dirty="0" err="1" smtClean="0"/>
              <a:t>niformRandom</a:t>
            </a:r>
            <a:r>
              <a:rPr lang="cs-CZ" dirty="0" err="1" smtClean="0"/>
              <a:t>Dir</a:t>
            </a:r>
            <a:r>
              <a:rPr lang="en-US" dirty="0" smtClean="0"/>
              <a:t>(</a:t>
            </a:r>
            <a:r>
              <a:rPr lang="cs-CZ" dirty="0" smtClean="0"/>
              <a:t> </a:t>
            </a:r>
            <a:r>
              <a:rPr lang="en-US" b="1" dirty="0" smtClean="0"/>
              <a:t>n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return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* </a:t>
            </a:r>
            <a:r>
              <a:rPr lang="en-US" dirty="0" err="1" smtClean="0"/>
              <a:t>brdf</a:t>
            </a:r>
            <a:r>
              <a:rPr lang="en-US" dirty="0" smtClean="0"/>
              <a:t>(x, </a:t>
            </a:r>
            <a:r>
              <a:rPr lang="el-GR" dirty="0" smtClean="0"/>
              <a:t>ω, ω′) * </a:t>
            </a:r>
            <a:r>
              <a:rPr lang="en-US" dirty="0" err="1" smtClean="0"/>
              <a:t>rayRadianceEst</a:t>
            </a:r>
            <a:r>
              <a:rPr lang="en-US" dirty="0" smtClean="0"/>
              <a:t>(x, </a:t>
            </a:r>
            <a:r>
              <a:rPr lang="el-GR" dirty="0" smtClean="0"/>
              <a:t>ω′)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2012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©</a:t>
            </a:r>
            <a:r>
              <a:rPr lang="en-US" dirty="0" smtClean="0">
                <a:latin typeface="+mj-lt"/>
              </a:rPr>
              <a:t> 2012 Columbia Pictures Industries, Inc. All Rights Reserved.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cs-CZ" dirty="0" err="1" smtClean="0"/>
              <a:t>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Potřebujeme nástroj pro numerické integrování</a:t>
            </a:r>
          </a:p>
          <a:p>
            <a:pPr lvl="1"/>
            <a:r>
              <a:rPr lang="cs-CZ" dirty="0" smtClean="0"/>
              <a:t>Přes hemisféru</a:t>
            </a:r>
          </a:p>
          <a:p>
            <a:pPr lvl="1"/>
            <a:r>
              <a:rPr lang="cs-CZ" dirty="0" smtClean="0"/>
              <a:t>Přes plochy</a:t>
            </a:r>
          </a:p>
          <a:p>
            <a:pPr lvl="1"/>
            <a:r>
              <a:rPr lang="cs-CZ" dirty="0" smtClean="0"/>
              <a:t>A přes Kartézské součiny předchozího</a:t>
            </a:r>
          </a:p>
          <a:p>
            <a:pPr lvl="2"/>
            <a:r>
              <a:rPr lang="cs-CZ" b="1" dirty="0" err="1" smtClean="0"/>
              <a:t>Mnohodimenzionální</a:t>
            </a:r>
            <a:r>
              <a:rPr lang="cs-CZ" b="1" dirty="0" smtClean="0"/>
              <a:t> integrály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Nástroj</a:t>
            </a:r>
          </a:p>
          <a:p>
            <a:pPr lvl="1"/>
            <a:r>
              <a:rPr lang="cs-CZ" b="1" dirty="0" err="1" smtClean="0"/>
              <a:t>Monte</a:t>
            </a:r>
            <a:r>
              <a:rPr lang="cs-CZ" b="1" dirty="0" smtClean="0"/>
              <a:t> </a:t>
            </a:r>
            <a:r>
              <a:rPr lang="cs-CZ" b="1" dirty="0" err="1" smtClean="0"/>
              <a:t>Carlo</a:t>
            </a:r>
            <a:r>
              <a:rPr lang="cs-CZ" b="1" dirty="0" smtClean="0"/>
              <a:t> metody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cs-CZ" dirty="0" smtClean="0"/>
              <a:t>Sledování cest (Path tracing</a:t>
            </a:r>
            <a:r>
              <a:rPr lang="en-US" dirty="0" smtClean="0"/>
              <a:t>, Kajiya86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cs-CZ" dirty="0" smtClean="0"/>
              <a:t>Pouze </a:t>
            </a:r>
            <a:r>
              <a:rPr lang="cs-CZ" dirty="0"/>
              <a:t>jeden sekundární </a:t>
            </a:r>
            <a:r>
              <a:rPr lang="cs-CZ" dirty="0" smtClean="0"/>
              <a:t>paprsek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Náhodný výběr interakce </a:t>
            </a:r>
            <a:r>
              <a:rPr lang="cs-CZ" dirty="0"/>
              <a:t>(ideální lom, </a:t>
            </a:r>
            <a:r>
              <a:rPr lang="cs-CZ" dirty="0" smtClean="0"/>
              <a:t>difúzní </a:t>
            </a:r>
            <a:r>
              <a:rPr lang="cs-CZ" dirty="0"/>
              <a:t>odraz, </a:t>
            </a:r>
            <a:r>
              <a:rPr lang="cs-CZ" dirty="0" smtClean="0"/>
              <a:t>…)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Importance </a:t>
            </a:r>
            <a:r>
              <a:rPr lang="cs-CZ" dirty="0"/>
              <a:t>sampling podle vybrané interakce</a:t>
            </a:r>
          </a:p>
          <a:p>
            <a:endParaRPr lang="cs-CZ" dirty="0" smtClean="0"/>
          </a:p>
          <a:p>
            <a:r>
              <a:rPr lang="cs-CZ" dirty="0" smtClean="0"/>
              <a:t>Přímé osvětlení</a:t>
            </a:r>
          </a:p>
          <a:p>
            <a:pPr lvl="1"/>
            <a:r>
              <a:rPr lang="cs-CZ" dirty="0" smtClean="0"/>
              <a:t>Doufej, že náhodně vygenerovaný paprsek trefí zdroj, anebo</a:t>
            </a:r>
          </a:p>
          <a:p>
            <a:pPr lvl="1"/>
            <a:r>
              <a:rPr lang="cs-CZ" dirty="0" smtClean="0"/>
              <a:t>Vyber </a:t>
            </a:r>
            <a:r>
              <a:rPr lang="cs-CZ" dirty="0"/>
              <a:t>náhodně jeden vzorek na jednom zdroji </a:t>
            </a:r>
            <a:r>
              <a:rPr lang="cs-CZ" dirty="0" smtClean="0"/>
              <a:t>světla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Trasuj stovky cest přes každý pixel a zprůměruj výsledek</a:t>
            </a:r>
          </a:p>
          <a:p>
            <a:r>
              <a:rPr lang="cs-CZ" dirty="0" smtClean="0"/>
              <a:t>Výhoda: žádná exploze počtu paprsků kvůli rekurzi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cest od kamery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686800" cy="4967833"/>
          </a:xfrm>
        </p:spPr>
        <p:txBody>
          <a:bodyPr/>
          <a:lstStyle/>
          <a:p>
            <a:pPr lvl="1">
              <a:buNone/>
            </a:pPr>
            <a:r>
              <a:rPr lang="cs-CZ" sz="2000" dirty="0" err="1" smtClean="0">
                <a:latin typeface="Courier New" pitchFamily="49" charset="0"/>
              </a:rPr>
              <a:t>renderImage</a:t>
            </a:r>
            <a:r>
              <a:rPr lang="en-US" sz="2000" dirty="0" smtClean="0">
                <a:latin typeface="Courier New" pitchFamily="49" charset="0"/>
              </a:rPr>
              <a:t>() </a:t>
            </a:r>
            <a:endParaRPr lang="cs-CZ" sz="2000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</a:rPr>
              <a:t>{</a:t>
            </a:r>
            <a:endParaRPr lang="cs-CZ" sz="2000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 smtClean="0">
                <a:latin typeface="Courier New" pitchFamily="49" charset="0"/>
              </a:rPr>
              <a:t>  </a:t>
            </a:r>
            <a:r>
              <a:rPr lang="cs-CZ" sz="2000" dirty="0" err="1" smtClean="0">
                <a:latin typeface="Courier New" pitchFamily="49" charset="0"/>
              </a:rPr>
              <a:t>for</a:t>
            </a:r>
            <a:r>
              <a:rPr lang="cs-CZ" sz="2000" dirty="0" smtClean="0">
                <a:latin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</a:rPr>
              <a:t>all</a:t>
            </a:r>
            <a:r>
              <a:rPr lang="cs-CZ" sz="2000" dirty="0" smtClean="0">
                <a:latin typeface="Courier New" pitchFamily="49" charset="0"/>
              </a:rPr>
              <a:t> </a:t>
            </a:r>
            <a:r>
              <a:rPr lang="cs-CZ" sz="2000" dirty="0" err="1" smtClean="0">
                <a:latin typeface="Courier New" pitchFamily="49" charset="0"/>
              </a:rPr>
              <a:t>pixels</a:t>
            </a:r>
            <a:endParaRPr lang="cs-CZ" sz="2000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 smtClean="0">
                <a:latin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</a:rPr>
              <a:t>{</a:t>
            </a: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Color </a:t>
            </a:r>
            <a:r>
              <a:rPr lang="en-US" sz="1800" dirty="0" err="1" smtClean="0">
                <a:latin typeface="Courier New" pitchFamily="49" charset="0"/>
              </a:rPr>
              <a:t>pixelCol</a:t>
            </a:r>
            <a:r>
              <a:rPr lang="en-US" sz="1800" dirty="0" smtClean="0">
                <a:latin typeface="Courier New" pitchFamily="49" charset="0"/>
              </a:rPr>
              <a:t> = (0,0,0);</a:t>
            </a: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cs-CZ" sz="1800" dirty="0" err="1" smtClean="0">
                <a:latin typeface="Courier New" pitchFamily="49" charset="0"/>
              </a:rPr>
              <a:t>for</a:t>
            </a:r>
            <a:r>
              <a:rPr lang="cs-CZ" sz="1800" dirty="0" smtClean="0">
                <a:latin typeface="Courier New" pitchFamily="49" charset="0"/>
              </a:rPr>
              <a:t> k = 1 to N</a:t>
            </a:r>
            <a:r>
              <a:rPr lang="en-US" sz="1800" dirty="0" smtClean="0">
                <a:latin typeface="Courier New" pitchFamily="49" charset="0"/>
              </a:rPr>
              <a:t> </a:t>
            </a:r>
            <a:endParaRPr lang="cs-CZ" sz="1800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{</a:t>
            </a:r>
            <a:endParaRPr lang="cs-CZ" sz="1800" dirty="0" smtClean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cs-CZ" sz="1800" dirty="0" err="1" smtClean="0">
                <a:latin typeface="Courier New" pitchFamily="49" charset="0"/>
              </a:rPr>
              <a:t>wk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cs-CZ" sz="1800" dirty="0" smtClean="0">
                <a:latin typeface="Courier New" pitchFamily="49" charset="0"/>
              </a:rPr>
              <a:t>:= </a:t>
            </a:r>
            <a:r>
              <a:rPr lang="en-US" sz="1800" dirty="0" smtClean="0">
                <a:latin typeface="Courier New" pitchFamily="49" charset="0"/>
              </a:rPr>
              <a:t>n</a:t>
            </a:r>
            <a:r>
              <a:rPr lang="cs-CZ" sz="1800" dirty="0" err="1" smtClean="0">
                <a:latin typeface="Courier New" pitchFamily="49" charset="0"/>
              </a:rPr>
              <a:t>áhodný</a:t>
            </a:r>
            <a:r>
              <a:rPr lang="cs-CZ" sz="1800" dirty="0" smtClean="0">
                <a:latin typeface="Courier New" pitchFamily="49" charset="0"/>
              </a:rPr>
              <a:t> směr skrz k-</a:t>
            </a:r>
            <a:r>
              <a:rPr lang="cs-CZ" sz="1800" dirty="0" err="1" smtClean="0">
                <a:latin typeface="Courier New" pitchFamily="49" charset="0"/>
              </a:rPr>
              <a:t>tý</a:t>
            </a:r>
            <a:r>
              <a:rPr lang="cs-CZ" sz="1800" dirty="0" smtClean="0">
                <a:latin typeface="Courier New" pitchFamily="49" charset="0"/>
              </a:rPr>
              <a:t> pixel</a:t>
            </a:r>
          </a:p>
          <a:p>
            <a:pPr lvl="3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pixelCol</a:t>
            </a:r>
            <a:r>
              <a:rPr lang="en-US" sz="1800" dirty="0" smtClean="0">
                <a:latin typeface="Courier New" pitchFamily="49" charset="0"/>
              </a:rPr>
              <a:t> +=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</a:rPr>
              <a:t>getL</a:t>
            </a:r>
            <a:r>
              <a:rPr lang="cs-CZ" sz="18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sz="1800" b="1" dirty="0" err="1" smtClean="0">
                <a:solidFill>
                  <a:srgbClr val="FF0000"/>
                </a:solidFill>
                <a:latin typeface="Courier New" pitchFamily="49" charset="0"/>
              </a:rPr>
              <a:t>camPos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cs-CZ" sz="1800" b="1" dirty="0" err="1" smtClean="0">
                <a:solidFill>
                  <a:srgbClr val="FF0000"/>
                </a:solidFill>
                <a:latin typeface="Courier New" pitchFamily="49" charset="0"/>
              </a:rPr>
              <a:t>wk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lvl="2">
              <a:buNone/>
            </a:pPr>
            <a:r>
              <a:rPr lang="cs-CZ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800" dirty="0" smtClean="0">
                <a:latin typeface="Courier New" pitchFamily="49" charset="0"/>
              </a:rPr>
              <a:t>	return Lo / N</a:t>
            </a:r>
          </a:p>
          <a:p>
            <a:pPr lvl="2"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 – Implicitní osvětlení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b="1" dirty="0" err="1" smtClean="0">
                <a:latin typeface="Courier New" pitchFamily="49" charset="0"/>
              </a:rPr>
              <a:t>pdf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5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rekurze – Ruská ruleta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Pokračuj v rekurzi s pravděpodobností </a:t>
            </a:r>
            <a:r>
              <a:rPr lang="cs-CZ" i="1" dirty="0" smtClean="0"/>
              <a:t>q</a:t>
            </a:r>
          </a:p>
          <a:p>
            <a:endParaRPr lang="cs-CZ" dirty="0" smtClean="0"/>
          </a:p>
          <a:p>
            <a:r>
              <a:rPr lang="cs-CZ" dirty="0" smtClean="0"/>
              <a:t>Uprav váhu faktorem 1 / </a:t>
            </a:r>
            <a:r>
              <a:rPr lang="cs-CZ" i="1" dirty="0" smtClean="0"/>
              <a:t>q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2967038" y="3644900"/>
          <a:ext cx="32115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2" name="Rovnice" r:id="rId3" imgW="1523880" imgH="457200" progId="Equation.3">
                  <p:embed/>
                </p:oleObj>
              </mc:Choice>
              <mc:Fallback>
                <p:oleObj name="Rovnice" r:id="rId3" imgW="1523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644900"/>
                        <a:ext cx="3211512" cy="9604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2479675" y="5070475"/>
          <a:ext cx="4229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3" name="Rovnice" r:id="rId5" imgW="2006280" imgH="419040" progId="Equation.3">
                  <p:embed/>
                </p:oleObj>
              </mc:Choice>
              <mc:Fallback>
                <p:oleObj name="Rovnice" r:id="rId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070475"/>
                        <a:ext cx="4229100" cy="879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2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cs-CZ" dirty="0" smtClean="0"/>
              <a:t>Výběr náhodného směru –</a:t>
            </a:r>
            <a:r>
              <a:rPr lang="en-US" dirty="0" smtClean="0"/>
              <a:t> Importance</a:t>
            </a:r>
            <a:br>
              <a:rPr lang="en-US" dirty="0" smtClean="0"/>
            </a:br>
            <a:r>
              <a:rPr lang="en-US" dirty="0" smtClean="0"/>
              <a:t>							Sampling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pdf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1392" y="4365104"/>
            <a:ext cx="230425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71514" y="4653136"/>
            <a:ext cx="82096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1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Obyčejně vzorkujeme s hustotou „co nejpodobnější“ součinu   </a:t>
            </a:r>
            <a:br>
              <a:rPr lang="cs-CZ" dirty="0" smtClean="0"/>
            </a:br>
            <a:r>
              <a:rPr lang="cs-CZ" dirty="0" smtClean="0"/>
              <a:t>			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cos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baseline="-25000" dirty="0" err="1" smtClean="0"/>
              <a:t>i</a:t>
            </a:r>
            <a:endParaRPr lang="cs-CZ" baseline="-25000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Ideálně bychom chtěli vzorkovat podle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cos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ale to neumíme, protože neznáme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</a:p>
          <a:p>
            <a:endParaRPr lang="cs-CZ" dirty="0" smtClean="0"/>
          </a:p>
          <a:p>
            <a:r>
              <a:rPr lang="cs-CZ" dirty="0" smtClean="0"/>
              <a:t>Co když bude hustota přesně úměrná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cos </a:t>
            </a:r>
            <a:r>
              <a:rPr lang="cs-CZ" dirty="0" err="1" smtClean="0">
                <a:latin typeface="Symbol" pitchFamily="18" charset="2"/>
              </a:rPr>
              <a:t>q</a:t>
            </a:r>
            <a:r>
              <a:rPr lang="cs-CZ" baseline="-25000" dirty="0" err="1" smtClean="0"/>
              <a:t>i</a:t>
            </a:r>
            <a:r>
              <a:rPr lang="cs-CZ" dirty="0" smtClean="0"/>
              <a:t>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Výběr náhodného směru –</a:t>
            </a:r>
            <a:r>
              <a:rPr lang="en-US" dirty="0" smtClean="0"/>
              <a:t> Importance</a:t>
            </a:r>
            <a:br>
              <a:rPr lang="en-US" dirty="0" smtClean="0"/>
            </a:br>
            <a:r>
              <a:rPr lang="en-US" dirty="0" smtClean="0"/>
              <a:t>							Sampling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3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Zobrazovací rovnice – </a:t>
            </a:r>
            <a:br>
              <a:rPr lang="cs-CZ"/>
            </a:br>
            <a:r>
              <a:rPr lang="cs-CZ"/>
              <a:t>				Rendering equation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r>
              <a:rPr lang="cs-CZ" dirty="0"/>
              <a:t>Odstranění indexu „o“ u </a:t>
            </a:r>
            <a:r>
              <a:rPr lang="cs-CZ" dirty="0" smtClean="0"/>
              <a:t>odchozí radiance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Popis </a:t>
            </a:r>
            <a:r>
              <a:rPr lang="cs-CZ" dirty="0"/>
              <a:t>ustáleného stavu = </a:t>
            </a:r>
            <a:r>
              <a:rPr lang="cs-CZ" b="1" dirty="0"/>
              <a:t>energetické rovnováhy</a:t>
            </a:r>
            <a:r>
              <a:rPr lang="cs-CZ" dirty="0"/>
              <a:t> ve scéně</a:t>
            </a:r>
            <a:r>
              <a:rPr lang="en-US" dirty="0" smtClean="0"/>
              <a:t>.</a:t>
            </a:r>
            <a:endParaRPr lang="cs-CZ" dirty="0"/>
          </a:p>
          <a:p>
            <a:r>
              <a:rPr lang="cs-CZ" b="1" dirty="0" err="1" smtClean="0"/>
              <a:t>Rendering</a:t>
            </a:r>
            <a:r>
              <a:rPr lang="cs-CZ" dirty="0" smtClean="0"/>
              <a:t> = výpočet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pro </a:t>
            </a:r>
            <a:r>
              <a:rPr lang="cs-CZ" dirty="0"/>
              <a:t>místa </a:t>
            </a:r>
            <a:r>
              <a:rPr lang="cs-CZ" dirty="0" smtClean="0"/>
              <a:t>viditelná přes </a:t>
            </a:r>
            <a:r>
              <a:rPr lang="cs-CZ" dirty="0" err="1"/>
              <a:t>pixely</a:t>
            </a:r>
            <a:r>
              <a:rPr lang="en-US" dirty="0"/>
              <a:t>.</a:t>
            </a:r>
            <a:endParaRPr lang="cs-CZ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82600" y="2301875"/>
          <a:ext cx="8269288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Rovnice" r:id="rId3" imgW="3594100" imgH="660400" progId="Equation.3">
                  <p:embed/>
                </p:oleObj>
              </mc:Choice>
              <mc:Fallback>
                <p:oleObj name="Rovnice" r:id="rId3" imgW="3594100" imgH="660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301875"/>
                        <a:ext cx="8269288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204864"/>
            <a:ext cx="8568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„Ideální“ BRDF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Normalizace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cs-CZ" dirty="0"/>
              <a:t>integrál </a:t>
            </a:r>
            <a:r>
              <a:rPr lang="cs-CZ" dirty="0" err="1"/>
              <a:t>pdf</a:t>
            </a:r>
            <a:r>
              <a:rPr lang="cs-CZ" dirty="0"/>
              <a:t> musí být = 1)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406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202453"/>
              </p:ext>
            </p:extLst>
          </p:nvPr>
        </p:nvGraphicFramePr>
        <p:xfrm>
          <a:off x="3392576" y="3687142"/>
          <a:ext cx="38036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8" name="Rovnice" r:id="rId3" imgW="1650960" imgH="596880" progId="Equation.3">
                  <p:embed/>
                </p:oleObj>
              </mc:Choice>
              <mc:Fallback>
                <p:oleObj name="Rovnice" r:id="rId3" imgW="16509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576" y="3687142"/>
                        <a:ext cx="3803650" cy="1368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2532063" y="2041029"/>
          <a:ext cx="3978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9" name="Rovnice" r:id="rId5" imgW="1726920" imgH="228600" progId="Equation.3">
                  <p:embed/>
                </p:oleObj>
              </mc:Choice>
              <mc:Fallback>
                <p:oleObj name="Rovnice" r:id="rId5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041029"/>
                        <a:ext cx="3978275" cy="523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96013"/>
              </p:ext>
            </p:extLst>
          </p:nvPr>
        </p:nvGraphicFramePr>
        <p:xfrm>
          <a:off x="2139950" y="3903886"/>
          <a:ext cx="11699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0" name="Rovnice" r:id="rId7" imgW="507960" imgH="215640" progId="Equation.3">
                  <p:embed/>
                </p:oleObj>
              </mc:Choice>
              <mc:Fallback>
                <p:oleObj name="Rovnice" r:id="rId7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903886"/>
                        <a:ext cx="1169988" cy="495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123728" y="4191471"/>
            <a:ext cx="5184576" cy="1901825"/>
            <a:chOff x="2123728" y="3861048"/>
            <a:chExt cx="5184576" cy="1901825"/>
          </a:xfrm>
        </p:grpSpPr>
        <p:sp>
          <p:nvSpPr>
            <p:cNvPr id="10" name="TextBox 9"/>
            <p:cNvSpPr txBox="1"/>
            <p:nvPr/>
          </p:nvSpPr>
          <p:spPr>
            <a:xfrm>
              <a:off x="2123728" y="5301208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+mj-lt"/>
                </a:rPr>
                <a:t>odrazivost </a:t>
              </a:r>
              <a:r>
                <a:rPr lang="cs-CZ" sz="2400" dirty="0" smtClean="0">
                  <a:latin typeface="Symbol" pitchFamily="18" charset="2"/>
                </a:rPr>
                <a:t>r</a:t>
              </a:r>
              <a:endParaRPr lang="en-US" sz="2400" dirty="0">
                <a:latin typeface="Symbol" pitchFamily="18" charset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861048"/>
              <a:ext cx="396044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843808" y="4738792"/>
              <a:ext cx="48980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42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5414160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2492896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„Ideální“ BRDF IS v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  <a:cs typeface="Courier New" pitchFamily="49" charset="0"/>
              </a:rPr>
              <a:t>Obecná hustota (</a:t>
            </a:r>
            <a:r>
              <a:rPr lang="cs-CZ" dirty="0" err="1" smtClean="0">
                <a:latin typeface="+mj-lt"/>
                <a:cs typeface="Courier New" pitchFamily="49" charset="0"/>
              </a:rPr>
              <a:t>pdf</a:t>
            </a:r>
            <a:r>
              <a:rPr lang="cs-CZ" dirty="0" smtClean="0">
                <a:latin typeface="+mj-lt"/>
                <a:cs typeface="Courier New" pitchFamily="49" charset="0"/>
              </a:rPr>
              <a:t>)</a:t>
            </a:r>
          </a:p>
          <a:p>
            <a:endParaRPr lang="cs-CZ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		...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2000" b="1" dirty="0" smtClean="0">
                <a:latin typeface="Courier New" pitchFamily="49" charset="0"/>
              </a:rPr>
              <a:t>dot(</a:t>
            </a:r>
            <a:r>
              <a:rPr lang="cs-CZ" sz="2000" b="1" dirty="0" smtClean="0">
                <a:latin typeface="Courier New" pitchFamily="49" charset="0"/>
              </a:rPr>
              <a:t>.</a:t>
            </a:r>
            <a:r>
              <a:rPr lang="en-US" sz="2000" b="1" dirty="0" smtClean="0">
                <a:latin typeface="Courier New" pitchFamily="49" charset="0"/>
              </a:rPr>
              <a:t>) / (</a:t>
            </a:r>
            <a:r>
              <a:rPr lang="cs-CZ" sz="2000" b="1" dirty="0" smtClean="0">
                <a:latin typeface="Courier New" pitchFamily="49" charset="0"/>
              </a:rPr>
              <a:t> </a:t>
            </a:r>
            <a:r>
              <a:rPr lang="el-GR" sz="20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p</a:t>
            </a:r>
            <a:r>
              <a:rPr lang="cs-CZ" sz="2000" b="1" dirty="0" smtClean="0">
                <a:latin typeface="Courier New" pitchFamily="49" charset="0"/>
              </a:rPr>
              <a:t>(w</a:t>
            </a:r>
            <a:r>
              <a:rPr lang="en-US" sz="2000" b="1" dirty="0" err="1" smtClean="0">
                <a:latin typeface="Courier New" pitchFamily="49" charset="0"/>
              </a:rPr>
              <a:t>i</a:t>
            </a:r>
            <a:r>
              <a:rPr lang="cs-CZ" sz="2000" b="1" dirty="0" smtClean="0">
                <a:latin typeface="Courier New" pitchFamily="49" charset="0"/>
              </a:rPr>
              <a:t>) </a:t>
            </a:r>
            <a:r>
              <a:rPr lang="en-US" sz="2000" b="1" dirty="0" smtClean="0">
                <a:latin typeface="Courier New" pitchFamily="49" charset="0"/>
              </a:rPr>
              <a:t>)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dirty="0" smtClean="0"/>
          </a:p>
          <a:p>
            <a:r>
              <a:rPr lang="cs-CZ" dirty="0" smtClean="0">
                <a:latin typeface="+mj-lt"/>
                <a:cs typeface="Courier New" pitchFamily="49" charset="0"/>
              </a:rPr>
              <a:t>„Ideální“ BRDF </a:t>
            </a:r>
            <a:r>
              <a:rPr lang="cs-CZ" dirty="0" err="1" smtClean="0">
                <a:latin typeface="+mj-lt"/>
                <a:cs typeface="Courier New" pitchFamily="49" charset="0"/>
              </a:rPr>
              <a:t>importance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</a:rPr>
              <a:t>sampling</a:t>
            </a:r>
            <a:endParaRPr lang="cs-CZ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graphicFrame>
        <p:nvGraphicFramePr>
          <p:cNvPr id="407554" name="Object 2"/>
          <p:cNvGraphicFramePr>
            <a:graphicFrameLocks noChangeAspect="1"/>
          </p:cNvGraphicFramePr>
          <p:nvPr/>
        </p:nvGraphicFramePr>
        <p:xfrm>
          <a:off x="2290763" y="4443413"/>
          <a:ext cx="4560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8" name="Rovnice" r:id="rId3" imgW="1981080" imgH="228600" progId="Equation.3">
                  <p:embed/>
                </p:oleObj>
              </mc:Choice>
              <mc:Fallback>
                <p:oleObj name="Rovnice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443413"/>
                        <a:ext cx="4560887" cy="523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Pravděpodobnost přežití cesty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p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3648" y="3861048"/>
            <a:ext cx="309634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96336" y="4653136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0080" y="4149080"/>
            <a:ext cx="122413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Pravděpodobnost přežití cesty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odrazivosti </a:t>
            </a:r>
            <a:r>
              <a:rPr lang="cs-CZ" dirty="0" smtClean="0">
                <a:latin typeface="Symbol" pitchFamily="18" charset="2"/>
              </a:rPr>
              <a:t>r</a:t>
            </a:r>
            <a:r>
              <a:rPr lang="cs-CZ" dirty="0" smtClean="0"/>
              <a:t> jako p-</a:t>
            </a:r>
            <a:r>
              <a:rPr lang="cs-CZ" dirty="0" err="1" smtClean="0"/>
              <a:t>nosti</a:t>
            </a:r>
            <a:r>
              <a:rPr lang="cs-CZ" dirty="0" smtClean="0"/>
              <a:t> přežití dává smysl</a:t>
            </a:r>
          </a:p>
          <a:p>
            <a:pPr lvl="1"/>
            <a:r>
              <a:rPr lang="cs-CZ" dirty="0" smtClean="0"/>
              <a:t>Pokud plocha odráží jen 30</a:t>
            </a:r>
            <a:r>
              <a:rPr lang="en-US" dirty="0" smtClean="0"/>
              <a:t>% </a:t>
            </a:r>
            <a:r>
              <a:rPr lang="cs-CZ" dirty="0" smtClean="0"/>
              <a:t>energie, </a:t>
            </a:r>
            <a:br>
              <a:rPr lang="cs-CZ" dirty="0" smtClean="0"/>
            </a:br>
            <a:r>
              <a:rPr lang="cs-CZ" dirty="0" smtClean="0"/>
              <a:t>pokračujeme pouze s 30</a:t>
            </a:r>
            <a:r>
              <a:rPr lang="en-US" dirty="0" smtClean="0"/>
              <a:t>%</a:t>
            </a:r>
            <a:r>
              <a:rPr lang="cs-CZ" dirty="0" smtClean="0"/>
              <a:t> pravděpodobností.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Co když neumím spočítat </a:t>
            </a:r>
            <a:r>
              <a:rPr lang="cs-CZ" dirty="0" smtClean="0">
                <a:latin typeface="Symbol" pitchFamily="18" charset="2"/>
              </a:rPr>
              <a:t>r</a:t>
            </a:r>
            <a:r>
              <a:rPr lang="cs-CZ" dirty="0" smtClean="0"/>
              <a:t> ? </a:t>
            </a:r>
          </a:p>
          <a:p>
            <a:r>
              <a:rPr lang="cs-CZ" dirty="0" smtClean="0"/>
              <a:t>Alternativa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Nejdříve vygeneruj náhodný směr podle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Pro „ideální“ BRDF IS  stejné jako původní metoda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graphicFrame>
        <p:nvGraphicFramePr>
          <p:cNvPr id="408581" name="Object 2"/>
          <p:cNvGraphicFramePr>
            <a:graphicFrameLocks noChangeAspect="1"/>
          </p:cNvGraphicFramePr>
          <p:nvPr/>
        </p:nvGraphicFramePr>
        <p:xfrm>
          <a:off x="1763688" y="4581128"/>
          <a:ext cx="48402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2" name="Rovnice" r:id="rId3" imgW="2311200" imgH="482400" progId="Equation.3">
                  <p:embed/>
                </p:oleObj>
              </mc:Choice>
              <mc:Fallback>
                <p:oleObj name="Rovnice" r:id="rId3" imgW="2311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81128"/>
                        <a:ext cx="4840287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4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Výpočet přímého osvětlení pomocí MIS v path </a:t>
            </a:r>
            <a:r>
              <a:rPr lang="cs-CZ" b="1" dirty="0" err="1" smtClean="0"/>
              <a:t>traceru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92198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 smtClean="0">
              <a:latin typeface="Arial CE" charset="-18"/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371600" y="2743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09913" y="2454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1371600" y="4038600"/>
            <a:ext cx="4573588" cy="1601788"/>
          </a:xfrm>
          <a:custGeom>
            <a:avLst/>
            <a:gdLst>
              <a:gd name="T0" fmla="*/ 0 w 2881"/>
              <a:gd name="T1" fmla="*/ 1008 h 1009"/>
              <a:gd name="T2" fmla="*/ 336 w 2881"/>
              <a:gd name="T3" fmla="*/ 889 h 1009"/>
              <a:gd name="T4" fmla="*/ 576 w 2881"/>
              <a:gd name="T5" fmla="*/ 712 h 1009"/>
              <a:gd name="T6" fmla="*/ 768 w 2881"/>
              <a:gd name="T7" fmla="*/ 415 h 1009"/>
              <a:gd name="T8" fmla="*/ 912 w 2881"/>
              <a:gd name="T9" fmla="*/ 59 h 1009"/>
              <a:gd name="T10" fmla="*/ 1008 w 2881"/>
              <a:gd name="T11" fmla="*/ 0 h 1009"/>
              <a:gd name="T12" fmla="*/ 1104 w 2881"/>
              <a:gd name="T13" fmla="*/ 59 h 1009"/>
              <a:gd name="T14" fmla="*/ 1200 w 2881"/>
              <a:gd name="T15" fmla="*/ 237 h 1009"/>
              <a:gd name="T16" fmla="*/ 1296 w 2881"/>
              <a:gd name="T17" fmla="*/ 415 h 1009"/>
              <a:gd name="T18" fmla="*/ 1536 w 2881"/>
              <a:gd name="T19" fmla="*/ 720 h 1009"/>
              <a:gd name="T20" fmla="*/ 1824 w 2881"/>
              <a:gd name="T21" fmla="*/ 830 h 1009"/>
              <a:gd name="T22" fmla="*/ 2112 w 2881"/>
              <a:gd name="T23" fmla="*/ 889 h 1009"/>
              <a:gd name="T24" fmla="*/ 2496 w 2881"/>
              <a:gd name="T25" fmla="*/ 949 h 1009"/>
              <a:gd name="T26" fmla="*/ 2880 w 2881"/>
              <a:gd name="T27" fmla="*/ 1008 h 10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1"/>
              <a:gd name="T43" fmla="*/ 0 h 1009"/>
              <a:gd name="T44" fmla="*/ 2881 w 2881"/>
              <a:gd name="T45" fmla="*/ 1009 h 100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1" h="1009">
                <a:moveTo>
                  <a:pt x="0" y="1008"/>
                </a:moveTo>
                <a:lnTo>
                  <a:pt x="336" y="889"/>
                </a:lnTo>
                <a:lnTo>
                  <a:pt x="576" y="712"/>
                </a:lnTo>
                <a:lnTo>
                  <a:pt x="768" y="415"/>
                </a:lnTo>
                <a:lnTo>
                  <a:pt x="912" y="59"/>
                </a:lnTo>
                <a:lnTo>
                  <a:pt x="1008" y="0"/>
                </a:lnTo>
                <a:lnTo>
                  <a:pt x="1104" y="59"/>
                </a:lnTo>
                <a:lnTo>
                  <a:pt x="1200" y="237"/>
                </a:lnTo>
                <a:lnTo>
                  <a:pt x="1296" y="415"/>
                </a:lnTo>
                <a:lnTo>
                  <a:pt x="1536" y="720"/>
                </a:lnTo>
                <a:lnTo>
                  <a:pt x="1824" y="830"/>
                </a:lnTo>
                <a:lnTo>
                  <a:pt x="2112" y="889"/>
                </a:lnTo>
                <a:lnTo>
                  <a:pt x="2496" y="949"/>
                </a:lnTo>
                <a:lnTo>
                  <a:pt x="2880" y="100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2819400" y="4495800"/>
            <a:ext cx="4649788" cy="1144588"/>
          </a:xfrm>
          <a:custGeom>
            <a:avLst/>
            <a:gdLst>
              <a:gd name="T0" fmla="*/ 2928 w 2929"/>
              <a:gd name="T1" fmla="*/ 672 h 721"/>
              <a:gd name="T2" fmla="*/ 2544 w 2929"/>
              <a:gd name="T3" fmla="*/ 635 h 721"/>
              <a:gd name="T4" fmla="*/ 2304 w 2929"/>
              <a:gd name="T5" fmla="*/ 508 h 721"/>
              <a:gd name="T6" fmla="*/ 2112 w 2929"/>
              <a:gd name="T7" fmla="*/ 296 h 721"/>
              <a:gd name="T8" fmla="*/ 1968 w 2929"/>
              <a:gd name="T9" fmla="*/ 96 h 721"/>
              <a:gd name="T10" fmla="*/ 1872 w 2929"/>
              <a:gd name="T11" fmla="*/ 0 h 721"/>
              <a:gd name="T12" fmla="*/ 1776 w 2929"/>
              <a:gd name="T13" fmla="*/ 42 h 721"/>
              <a:gd name="T14" fmla="*/ 1680 w 2929"/>
              <a:gd name="T15" fmla="*/ 169 h 721"/>
              <a:gd name="T16" fmla="*/ 1584 w 2929"/>
              <a:gd name="T17" fmla="*/ 296 h 721"/>
              <a:gd name="T18" fmla="*/ 1344 w 2929"/>
              <a:gd name="T19" fmla="*/ 480 h 721"/>
              <a:gd name="T20" fmla="*/ 1056 w 2929"/>
              <a:gd name="T21" fmla="*/ 593 h 721"/>
              <a:gd name="T22" fmla="*/ 768 w 2929"/>
              <a:gd name="T23" fmla="*/ 635 h 721"/>
              <a:gd name="T24" fmla="*/ 384 w 2929"/>
              <a:gd name="T25" fmla="*/ 678 h 721"/>
              <a:gd name="T26" fmla="*/ 0 w 2929"/>
              <a:gd name="T27" fmla="*/ 720 h 7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9"/>
              <a:gd name="T43" fmla="*/ 0 h 721"/>
              <a:gd name="T44" fmla="*/ 2929 w 2929"/>
              <a:gd name="T45" fmla="*/ 721 h 7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9" h="721">
                <a:moveTo>
                  <a:pt x="2928" y="672"/>
                </a:moveTo>
                <a:lnTo>
                  <a:pt x="2544" y="635"/>
                </a:lnTo>
                <a:lnTo>
                  <a:pt x="2304" y="508"/>
                </a:lnTo>
                <a:lnTo>
                  <a:pt x="2112" y="296"/>
                </a:lnTo>
                <a:lnTo>
                  <a:pt x="1968" y="96"/>
                </a:lnTo>
                <a:lnTo>
                  <a:pt x="1872" y="0"/>
                </a:lnTo>
                <a:lnTo>
                  <a:pt x="1776" y="42"/>
                </a:lnTo>
                <a:lnTo>
                  <a:pt x="1680" y="169"/>
                </a:lnTo>
                <a:lnTo>
                  <a:pt x="1584" y="296"/>
                </a:lnTo>
                <a:lnTo>
                  <a:pt x="1344" y="480"/>
                </a:lnTo>
                <a:lnTo>
                  <a:pt x="1056" y="593"/>
                </a:lnTo>
                <a:lnTo>
                  <a:pt x="768" y="635"/>
                </a:lnTo>
                <a:lnTo>
                  <a:pt x="384" y="678"/>
                </a:lnTo>
                <a:lnTo>
                  <a:pt x="0" y="72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500313" y="4664075"/>
            <a:ext cx="968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p</a:t>
            </a:r>
            <a:r>
              <a:rPr lang="cs-CZ" sz="2800" b="1" baseline="-25000">
                <a:solidFill>
                  <a:srgbClr val="B50069"/>
                </a:solidFill>
                <a:latin typeface="Arial" pitchFamily="34" charset="0"/>
              </a:rPr>
              <a:t>1</a:t>
            </a:r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243513" y="4892675"/>
            <a:ext cx="968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cs-CZ" sz="28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4797" y="971436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(</a:t>
            </a:r>
            <a:r>
              <a:rPr lang="cs-CZ" sz="2400" dirty="0" err="1">
                <a:latin typeface="+mj-lt"/>
              </a:rPr>
              <a:t>Veach</a:t>
            </a:r>
            <a:r>
              <a:rPr lang="cs-CZ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&amp; </a:t>
            </a:r>
            <a:r>
              <a:rPr lang="en-US" sz="2400" dirty="0" err="1">
                <a:latin typeface="+mj-lt"/>
              </a:rPr>
              <a:t>Guibas</a:t>
            </a:r>
            <a:r>
              <a:rPr lang="en-US" sz="2400" dirty="0">
                <a:latin typeface="+mj-lt"/>
              </a:rPr>
              <a:t>, 95)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6932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Vyrovnaná heuristika (Balance </a:t>
            </a:r>
            <a:r>
              <a:rPr lang="cs-CZ" dirty="0" err="1" smtClean="0"/>
              <a:t>heurist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Výsledný estimátor (po dosazení vah)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784225" lvl="1" indent="-457200"/>
            <a:r>
              <a:rPr lang="cs-CZ" dirty="0" smtClean="0"/>
              <a:t>příspěvek vzorku nezávisí na tom, ze které byl pořízen techniky (tj. 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708920"/>
            <a:ext cx="4495800" cy="128778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3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MIS v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cs-CZ" dirty="0" smtClean="0"/>
              <a:t>každý vrchol cesty generované z kamery:</a:t>
            </a:r>
            <a:endParaRPr lang="en-US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Generování explicitního stínového paprsku pro techniku p</a:t>
            </a:r>
            <a:r>
              <a:rPr lang="cs-CZ" baseline="-25000" dirty="0" smtClean="0"/>
              <a:t>2</a:t>
            </a:r>
            <a:r>
              <a:rPr lang="cs-CZ" dirty="0" smtClean="0"/>
              <a:t> (vzorkování plochy zdroje)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Sekundární paprsek pro techniku p</a:t>
            </a:r>
            <a:r>
              <a:rPr lang="cs-CZ" baseline="-25000" dirty="0" smtClean="0"/>
              <a:t>1</a:t>
            </a:r>
            <a:r>
              <a:rPr lang="cs-CZ" dirty="0" smtClean="0"/>
              <a:t> (vzorkování zdroje)</a:t>
            </a:r>
          </a:p>
          <a:p>
            <a:pPr lvl="2"/>
            <a:r>
              <a:rPr lang="cs-CZ" dirty="0" smtClean="0"/>
              <a:t>Sdílený pro výpočet </a:t>
            </a:r>
            <a:r>
              <a:rPr lang="cs-CZ" b="1" dirty="0" smtClean="0"/>
              <a:t>přímého </a:t>
            </a:r>
            <a:r>
              <a:rPr lang="cs-CZ" dirty="0" smtClean="0"/>
              <a:t>i </a:t>
            </a:r>
            <a:r>
              <a:rPr lang="cs-CZ" b="1" dirty="0" smtClean="0"/>
              <a:t>nepřímého </a:t>
            </a:r>
            <a:r>
              <a:rPr lang="cs-CZ" dirty="0" smtClean="0"/>
              <a:t>osvětlení</a:t>
            </a:r>
          </a:p>
          <a:p>
            <a:pPr lvl="2"/>
            <a:r>
              <a:rPr lang="cs-CZ" dirty="0" smtClean="0"/>
              <a:t>Pouze na přímé osvětlení se aplikuje MIS váha (nepřímé osvětlení se připočte celé) 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Při výpočtu MIS vah je potřeba vzít v úvahu pravděpodobnost ukončení cesty (ruská ruleta)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zdrojů světla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1:</a:t>
            </a:r>
          </a:p>
          <a:p>
            <a:pPr lvl="1"/>
            <a:r>
              <a:rPr lang="cs-CZ" dirty="0" smtClean="0"/>
              <a:t>Stínový paprsek pro náhodný bod na každém zdroji světla</a:t>
            </a:r>
          </a:p>
          <a:p>
            <a:endParaRPr lang="cs-CZ" dirty="0" smtClean="0"/>
          </a:p>
          <a:p>
            <a:r>
              <a:rPr lang="cs-CZ" dirty="0" smtClean="0"/>
              <a:t>Možnost 2 </a:t>
            </a:r>
            <a:r>
              <a:rPr lang="en-US" dirty="0" smtClean="0"/>
              <a:t>(</a:t>
            </a:r>
            <a:r>
              <a:rPr lang="cs-CZ" dirty="0" smtClean="0"/>
              <a:t>často lepší):</a:t>
            </a:r>
          </a:p>
          <a:p>
            <a:pPr lvl="1"/>
            <a:r>
              <a:rPr lang="cs-CZ" dirty="0" smtClean="0"/>
              <a:t>Náhodný výběr zdroje (s p-</a:t>
            </a:r>
            <a:r>
              <a:rPr lang="cs-CZ" dirty="0" err="1" smtClean="0"/>
              <a:t>ností</a:t>
            </a:r>
            <a:r>
              <a:rPr lang="cs-CZ" dirty="0" smtClean="0"/>
              <a:t> podle výkonu)</a:t>
            </a:r>
          </a:p>
          <a:p>
            <a:pPr lvl="1"/>
            <a:r>
              <a:rPr lang="cs-CZ" dirty="0" smtClean="0"/>
              <a:t>Stínový paprsek k náhodně vybranému bodu na vybraném zdroji</a:t>
            </a:r>
          </a:p>
          <a:p>
            <a:endParaRPr lang="cs-CZ" dirty="0" smtClean="0"/>
          </a:p>
          <a:p>
            <a:r>
              <a:rPr lang="cs-CZ" dirty="0" smtClean="0"/>
              <a:t>Pozor: Pravděpodobnost výběru zdroje ovlivňuje hustoty (a tedy i váhy) v MIS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1916832"/>
            <a:ext cx="7272337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b="1" dirty="0" smtClean="0">
                <a:latin typeface="+mj-lt"/>
              </a:rPr>
              <a:t>Rovnice odrazu (</a:t>
            </a:r>
            <a:r>
              <a:rPr lang="cs-CZ" sz="2400" b="1" dirty="0" err="1" smtClean="0">
                <a:latin typeface="+mj-lt"/>
              </a:rPr>
              <a:t>reflection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equation</a:t>
            </a:r>
            <a:r>
              <a:rPr lang="cs-CZ" sz="2400" b="1" dirty="0" smtClean="0">
                <a:latin typeface="+mj-lt"/>
              </a:rPr>
              <a:t>)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popisuje </a:t>
            </a:r>
            <a:r>
              <a:rPr lang="cs-CZ" sz="2200" b="1" dirty="0">
                <a:latin typeface="+mj-lt"/>
              </a:rPr>
              <a:t>lokální odraz světla </a:t>
            </a:r>
            <a:r>
              <a:rPr lang="cs-CZ" sz="2200" dirty="0">
                <a:latin typeface="+mj-lt"/>
              </a:rPr>
              <a:t>v jednom místě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Integrál, pomocí něhož lze spočítat odchozí radianci z příchozí radiance v daném bodě</a:t>
            </a:r>
            <a:endParaRPr lang="en-US" sz="2200" dirty="0">
              <a:latin typeface="+mj-lt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581648"/>
            <a:ext cx="7920880" cy="215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b="1" dirty="0" smtClean="0">
                <a:latin typeface="+mj-lt"/>
              </a:rPr>
              <a:t>Zobrazovací rovnice (</a:t>
            </a:r>
            <a:r>
              <a:rPr lang="cs-CZ" sz="2400" b="1" dirty="0" err="1" smtClean="0">
                <a:latin typeface="+mj-lt"/>
              </a:rPr>
              <a:t>rendering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equation</a:t>
            </a:r>
            <a:r>
              <a:rPr lang="cs-CZ" sz="2400" b="1" dirty="0" smtClean="0">
                <a:latin typeface="+mj-lt"/>
              </a:rPr>
              <a:t>)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Podmínka na </a:t>
            </a:r>
            <a:r>
              <a:rPr lang="cs-CZ" sz="2200" b="1" dirty="0">
                <a:latin typeface="+mj-lt"/>
              </a:rPr>
              <a:t>globální rozložení světla ve scéně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Integrální rovnice – neznámá </a:t>
            </a:r>
            <a:r>
              <a:rPr lang="cs-CZ" sz="2200" i="1" dirty="0">
                <a:latin typeface="+mj-lt"/>
              </a:rPr>
              <a:t>L</a:t>
            </a:r>
            <a:r>
              <a:rPr lang="cs-CZ" sz="2200" dirty="0">
                <a:latin typeface="+mj-lt"/>
              </a:rPr>
              <a:t> vlevo i vpravo</a:t>
            </a:r>
            <a:endParaRPr lang="en-US" sz="2200" dirty="0">
              <a:latin typeface="+mj-lt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cs-CZ" dirty="0" smtClean="0"/>
              <a:t>Rovnice </a:t>
            </a:r>
            <a:r>
              <a:rPr lang="cs-CZ" dirty="0"/>
              <a:t>odrazu </a:t>
            </a:r>
            <a:r>
              <a:rPr lang="cs-CZ" dirty="0" smtClean="0"/>
              <a:t>vs.  </a:t>
            </a:r>
            <a:br>
              <a:rPr lang="cs-CZ" dirty="0" smtClean="0"/>
            </a:br>
            <a:r>
              <a:rPr lang="cs-CZ" dirty="0" smtClean="0"/>
              <a:t>				zobrazovací rovnice</a:t>
            </a:r>
            <a:endParaRPr lang="en-US" dirty="0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222375" y="4873625"/>
          <a:ext cx="7707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4" name="Rovnice" r:id="rId3" imgW="4267200" imgH="317500" progId="Equation.3">
                  <p:embed/>
                </p:oleObj>
              </mc:Choice>
              <mc:Fallback>
                <p:oleObj name="Rovnice" r:id="rId3" imgW="4267200" imgH="317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873625"/>
                        <a:ext cx="7707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66775" y="2132856"/>
          <a:ext cx="7011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5" name="Rovnice" r:id="rId5" imgW="3848100" imgH="317500" progId="Equation.3">
                  <p:embed/>
                </p:oleObj>
              </mc:Choice>
              <mc:Fallback>
                <p:oleObj name="Rovnice" r:id="rId5" imgW="3848100" imgH="317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5" y="2132856"/>
                        <a:ext cx="7011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400" dirty="0">
                <a:latin typeface="+mj-lt"/>
              </a:rPr>
              <a:t>Podobný tvar – </a:t>
            </a:r>
            <a:r>
              <a:rPr lang="cs-CZ" sz="2400" dirty="0" smtClean="0">
                <a:latin typeface="+mj-lt"/>
              </a:rPr>
              <a:t>jiný význam</a:t>
            </a: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Rendering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cs-CZ" dirty="0" smtClean="0"/>
              <a:t> – </a:t>
            </a:r>
            <a:r>
              <a:rPr lang="cs-CZ" dirty="0" err="1" smtClean="0"/>
              <a:t>Kajiya</a:t>
            </a:r>
            <a:r>
              <a:rPr lang="cs-CZ" dirty="0" smtClean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Kompletn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formulace</a:t>
            </a:r>
            <a:r>
              <a:rPr lang="en-US" dirty="0" smtClean="0"/>
              <a:t> </a:t>
            </a:r>
            <a:r>
              <a:rPr lang="en-US" dirty="0" err="1" smtClean="0"/>
              <a:t>probl</a:t>
            </a:r>
            <a:r>
              <a:rPr lang="cs-CZ" dirty="0" err="1" smtClean="0"/>
              <a:t>ému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Dáno</a:t>
            </a:r>
          </a:p>
          <a:p>
            <a:pPr lvl="1"/>
            <a:r>
              <a:rPr lang="cs-CZ" i="1" dirty="0" smtClean="0"/>
              <a:t>M</a:t>
            </a:r>
            <a:r>
              <a:rPr lang="cs-CZ" dirty="0" smtClean="0"/>
              <a:t> … plocha, geometrie scény</a:t>
            </a:r>
          </a:p>
          <a:p>
            <a:pPr lvl="2"/>
            <a:r>
              <a:rPr lang="cs-CZ" i="1" dirty="0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… funkce vržení paprsku</a:t>
            </a:r>
          </a:p>
          <a:p>
            <a:pPr lvl="2"/>
            <a:r>
              <a:rPr lang="cs-CZ" dirty="0" smtClean="0"/>
              <a:t>V(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b="1" dirty="0" smtClean="0"/>
              <a:t>y</a:t>
            </a:r>
            <a:r>
              <a:rPr lang="cs-CZ" dirty="0" smtClean="0"/>
              <a:t>) … funkce viditelnosti</a:t>
            </a:r>
            <a:endParaRPr lang="cs-CZ" i="1" dirty="0" smtClean="0"/>
          </a:p>
          <a:p>
            <a:pPr lvl="1"/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 … emitovaná radiance (zdroje světla)</a:t>
            </a:r>
          </a:p>
          <a:p>
            <a:pPr lvl="1"/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sz="2000" baseline="-25000" dirty="0" err="1" smtClean="0"/>
              <a:t>o</a:t>
            </a:r>
            <a:r>
              <a:rPr lang="cs-CZ" dirty="0" smtClean="0"/>
              <a:t>) … BRDF (materiál povrchů)</a:t>
            </a:r>
          </a:p>
          <a:p>
            <a:r>
              <a:rPr lang="cs-CZ" dirty="0" smtClean="0"/>
              <a:t>Cíl</a:t>
            </a:r>
          </a:p>
          <a:p>
            <a:pPr lvl="1"/>
            <a:r>
              <a:rPr lang="cs-CZ" dirty="0" smtClean="0"/>
              <a:t>Vypočítat hodnotu radiance v ustáleném stavu pro množinu bodů </a:t>
            </a:r>
            <a:r>
              <a:rPr lang="cs-CZ" b="1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b="1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, …, </a:t>
            </a:r>
            <a:r>
              <a:rPr lang="cs-CZ" b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cs-CZ" dirty="0" smtClean="0"/>
              <a:t> na </a:t>
            </a:r>
            <a:r>
              <a:rPr lang="cs-CZ" i="1" dirty="0" smtClean="0"/>
              <a:t>M</a:t>
            </a:r>
            <a:r>
              <a:rPr lang="cs-CZ" dirty="0" smtClean="0"/>
              <a:t> s příslušnými směry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,1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,2</a:t>
            </a:r>
            <a:r>
              <a:rPr lang="cs-CZ" dirty="0" smtClean="0"/>
              <a:t>, …,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n</a:t>
            </a:r>
            <a:endParaRPr lang="cs-CZ" dirty="0" smtClean="0"/>
          </a:p>
          <a:p>
            <a:r>
              <a:rPr lang="cs-CZ" dirty="0" smtClean="0"/>
              <a:t>Abstraktní</a:t>
            </a:r>
            <a:r>
              <a:rPr lang="en-US" dirty="0" smtClean="0"/>
              <a:t> m</a:t>
            </a:r>
            <a:r>
              <a:rPr lang="cs-CZ" dirty="0" smtClean="0"/>
              <a:t>atematický problém</a:t>
            </a:r>
          </a:p>
          <a:p>
            <a:pPr lvl="1"/>
            <a:r>
              <a:rPr lang="en-US" dirty="0" err="1" smtClean="0"/>
              <a:t>Nyn</a:t>
            </a:r>
            <a:r>
              <a:rPr lang="cs-CZ" dirty="0" smtClean="0"/>
              <a:t>í už žádná fyzika, jen matematika a algoritmy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Sm</a:t>
            </a:r>
            <a:r>
              <a:rPr lang="cs-CZ" b="1" dirty="0" smtClean="0"/>
              <a:t>ěrová a plošná forma ZR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2179</Words>
  <Application>Microsoft Office PowerPoint</Application>
  <PresentationFormat>On-screen Show (4:3)</PresentationFormat>
  <Paragraphs>619</Paragraphs>
  <Slides>58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Hrany</vt:lpstr>
      <vt:lpstr>Rovnice</vt:lpstr>
      <vt:lpstr>Equation</vt:lpstr>
      <vt:lpstr>Počítačová grafika III –  Zobrazovací rovnice a její řešení:  Path tracing</vt:lpstr>
      <vt:lpstr>Rovnice odrazu</vt:lpstr>
      <vt:lpstr>Od lokálního odrazu ke globálnímu šíření světla</vt:lpstr>
      <vt:lpstr>Od lokálního odrazu ke globálnímu šíření světla</vt:lpstr>
      <vt:lpstr>Zobrazovací rovnice –      Rendering equation</vt:lpstr>
      <vt:lpstr>Rovnice odrazu vs.       zobrazovací rovnice</vt:lpstr>
      <vt:lpstr>Rendering Equation – Kajiya 1986</vt:lpstr>
      <vt:lpstr>Kompletní formulace problému</vt:lpstr>
      <vt:lpstr>Směrová a plošná forma ZR </vt:lpstr>
      <vt:lpstr>Zobrazovací rovnice – směry vs plochy</vt:lpstr>
      <vt:lpstr>Zobrazovací rovnice – úhly vs plochy</vt:lpstr>
      <vt:lpstr>Integrál přes směry</vt:lpstr>
      <vt:lpstr>Integrál přes plochy</vt:lpstr>
      <vt:lpstr>Způsoby řešení zobrazovací rovnice</vt:lpstr>
      <vt:lpstr>Způsoby řešení ZR</vt:lpstr>
      <vt:lpstr>Způsoby řešení ZR</vt:lpstr>
      <vt:lpstr>Od zobrazovací rovnice k radiační metodě   </vt:lpstr>
      <vt:lpstr>Od zobrazovací rovnice k radiozitě</vt:lpstr>
      <vt:lpstr>Od zobrazovací rovnice k radiozitě</vt:lpstr>
      <vt:lpstr>Od zobrazovací rovnice k radiozitě</vt:lpstr>
      <vt:lpstr>Od zobrazovací rovnice k radiozitě</vt:lpstr>
      <vt:lpstr>Klasická radiozitní rovnice</vt:lpstr>
      <vt:lpstr>Radiační metoda</vt:lpstr>
      <vt:lpstr>Vyjádření ZR pomocí integrálního operátoru </vt:lpstr>
      <vt:lpstr>ZR je integrální rovnice</vt:lpstr>
      <vt:lpstr>Lineární operátory</vt:lpstr>
      <vt:lpstr>Transportní operátor </vt:lpstr>
      <vt:lpstr>Řešení ZR v operátorovém tvaru </vt:lpstr>
      <vt:lpstr>Expanze zobrazovací rovnice</vt:lpstr>
      <vt:lpstr>Expanze zobrazovací rovnice</vt:lpstr>
      <vt:lpstr>Jiné odvození Neumannovy řady</vt:lpstr>
      <vt:lpstr>Postupné aproximace</vt:lpstr>
      <vt:lpstr>Zobrazovací rovnice – Kajiya 1986</vt:lpstr>
      <vt:lpstr>Zobrazovací rovnice – Kajiya 1986</vt:lpstr>
      <vt:lpstr>Postupné aproximace</vt:lpstr>
      <vt:lpstr>Kontraktivita T</vt:lpstr>
      <vt:lpstr>Čeho jsme tím dosáhli?</vt:lpstr>
      <vt:lpstr>Co to tedy vlastně počítáme?</vt:lpstr>
      <vt:lpstr>Cesty vs. rekurze: Otázka interpretace</vt:lpstr>
      <vt:lpstr>Rekurzivní interpretace</vt:lpstr>
      <vt:lpstr>Path tracing, v. 0</vt:lpstr>
      <vt:lpstr>Path tracing, v. 2012</vt:lpstr>
      <vt:lpstr>Závěr</vt:lpstr>
      <vt:lpstr>Sledování cest (Path tracing, Kajiya86)</vt:lpstr>
      <vt:lpstr>Sledování cest od kamery</vt:lpstr>
      <vt:lpstr>Path Tracing – Implicitní osvětlení</vt:lpstr>
      <vt:lpstr>Ukončení rekurze – Ruská ruleta</vt:lpstr>
      <vt:lpstr>Výběr náhodného směru – Importance        Sampling</vt:lpstr>
      <vt:lpstr>Výběr náhodného směru – Importance        Sampling</vt:lpstr>
      <vt:lpstr>„Ideální“ BRDF Importance Sampling</vt:lpstr>
      <vt:lpstr>„Ideální“ BRDF IS v Path Traceru</vt:lpstr>
      <vt:lpstr>Pravděpodobnost přežití cesty</vt:lpstr>
      <vt:lpstr>Pravděpodobnost přežití cesty</vt:lpstr>
      <vt:lpstr>Výpočet přímého osvětlení pomocí MIS v path traceru</vt:lpstr>
      <vt:lpstr>Multiple Importance Sampling</vt:lpstr>
      <vt:lpstr>Vyrovnaná heuristika (Balance heurist.)</vt:lpstr>
      <vt:lpstr>Použití MIS v path traceru</vt:lpstr>
      <vt:lpstr>Více zdrojů světla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rovnice a její řešení - Počítačová grafika III (NPGR010)</dc:title>
  <dc:creator>Jaroslav Křivánek</dc:creator>
  <cp:lastModifiedBy>Jaroslav Křivánek</cp:lastModifiedBy>
  <cp:revision>3093</cp:revision>
  <dcterms:created xsi:type="dcterms:W3CDTF">2006-11-17T09:10:54Z</dcterms:created>
  <dcterms:modified xsi:type="dcterms:W3CDTF">2013-12-11T08:12:21Z</dcterms:modified>
</cp:coreProperties>
</file>